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78" r:id="rId3"/>
  </p:sldMasterIdLst>
  <p:notesMasterIdLst>
    <p:notesMasterId r:id="rId114"/>
  </p:notesMasterIdLst>
  <p:sldIdLst>
    <p:sldId id="256" r:id="rId4"/>
    <p:sldId id="257" r:id="rId5"/>
    <p:sldId id="259" r:id="rId6"/>
    <p:sldId id="261" r:id="rId7"/>
    <p:sldId id="262" r:id="rId8"/>
    <p:sldId id="263" r:id="rId9"/>
    <p:sldId id="264" r:id="rId10"/>
    <p:sldId id="266" r:id="rId11"/>
    <p:sldId id="267" r:id="rId12"/>
    <p:sldId id="268" r:id="rId13"/>
    <p:sldId id="269" r:id="rId14"/>
    <p:sldId id="270" r:id="rId15"/>
    <p:sldId id="271" r:id="rId16"/>
    <p:sldId id="273" r:id="rId17"/>
    <p:sldId id="274" r:id="rId18"/>
    <p:sldId id="277" r:id="rId19"/>
    <p:sldId id="279" r:id="rId20"/>
    <p:sldId id="280" r:id="rId21"/>
    <p:sldId id="282" r:id="rId22"/>
    <p:sldId id="286" r:id="rId23"/>
    <p:sldId id="288" r:id="rId24"/>
    <p:sldId id="289" r:id="rId25"/>
    <p:sldId id="290" r:id="rId26"/>
    <p:sldId id="294" r:id="rId27"/>
    <p:sldId id="295" r:id="rId28"/>
    <p:sldId id="296" r:id="rId29"/>
    <p:sldId id="297" r:id="rId30"/>
    <p:sldId id="299" r:id="rId31"/>
    <p:sldId id="300" r:id="rId32"/>
    <p:sldId id="301" r:id="rId33"/>
    <p:sldId id="302" r:id="rId34"/>
    <p:sldId id="303" r:id="rId35"/>
    <p:sldId id="304"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Lst>
  <p:sldSz cx="12192000" cy="6858000"/>
  <p:notesSz cx="6858000" cy="9144000"/>
  <p:embeddedFontLst>
    <p:embeddedFont>
      <p:font typeface="Calibri" panose="020F0502020204030204" pitchFamily="34" charset="0"/>
      <p:regular r:id="rId115"/>
      <p:bold r:id="rId116"/>
      <p:italic r:id="rId117"/>
      <p:boldItalic r:id="rId118"/>
    </p:embeddedFont>
    <p:embeddedFont>
      <p:font typeface="Corbel" panose="020B0503020204020204" pitchFamily="34" charset="0"/>
      <p:regular r:id="rId119"/>
      <p:bold r:id="rId120"/>
      <p:italic r:id="rId121"/>
      <p:boldItalic r:id="rId122"/>
    </p:embeddedFont>
    <p:embeddedFont>
      <p:font typeface="Nunito" pitchFamily="2" charset="0"/>
      <p:regular r:id="rId123"/>
      <p:bold r:id="rId124"/>
      <p:italic r:id="rId125"/>
      <p:boldItalic r:id="rId126"/>
    </p:embeddedFont>
    <p:embeddedFont>
      <p:font typeface="Open Sans" panose="020B0606030504020204" pitchFamily="34" charset="0"/>
      <p:regular r:id="rId127"/>
      <p:bold r:id="rId128"/>
      <p:italic r:id="rId129"/>
      <p:boldItalic r:id="rId130"/>
    </p:embeddedFont>
    <p:embeddedFont>
      <p:font typeface="Raleway" pitchFamily="2"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5" roundtripDataSignature="AMtx7miiLJpbikp2OujastdpiyF0Paev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93DF83-3F9E-45C4-B143-E03977E32643}">
  <a:tblStyle styleId="{9593DF83-3F9E-45C4-B143-E03977E326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59"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4.fntdata"/><Relationship Id="rId134" Type="http://schemas.openxmlformats.org/officeDocument/2006/relationships/font" Target="fonts/font20.fntdata"/><Relationship Id="rId80" Type="http://schemas.openxmlformats.org/officeDocument/2006/relationships/slide" Target="slides/slide77.xml"/><Relationship Id="rId85" Type="http://schemas.openxmlformats.org/officeDocument/2006/relationships/slide" Target="slides/slide82.xml"/><Relationship Id="rId155" Type="http://customschemas.google.com/relationships/presentationmetadata" Target="meta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6.fntdata"/><Relationship Id="rId156"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font" Target="fonts/font1.fntdata"/><Relationship Id="rId131" Type="http://schemas.openxmlformats.org/officeDocument/2006/relationships/font" Target="fonts/font17.fntdata"/><Relationship Id="rId15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fntdata"/><Relationship Id="rId15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8.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5faae66c0b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5faae66c0b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g25faae66c0b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5faae66c0b_0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25faae66c0b_0_14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5faae66c0b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25faae66c0b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g25faae66c0b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5faae66c0b_0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g25faae66c0b_0_15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5faae66c0b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5faae66c0b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5" name="Google Shape;1085;g25faae66c0b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5faae66c0b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25faae66c0b_0_16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5faae66c0b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25faae66c0b_0_2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g25faae66c0b_0_2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25faae66c0b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g25faae66c0b_0_17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5faae66c0b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5faae66c0b_0_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8" name="Google Shape;1118;g25faae66c0b_0_2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5d4ec4d5ed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5d4ec4d5ed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g25d4ec4d5ed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f0e3419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2f0e3419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5a0a2b9999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25a0a2b999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2f0e34190a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22f0e34190a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2f0e34190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22f0e34190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2f0e34190a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22f0e34190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2f0e34190a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22f0e34190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313de559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313de559c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313de559c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a6a3d1e8d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a6a3d1e8d_0_1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313de559c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2313de559c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58989fdac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258989fda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313de559c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313de559ce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2313de559ce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313de559ce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2313de559c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313de559ce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2313de559c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313de559ce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2313de559ce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5a6a3d1e8d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5a6a3d1e8d_0_2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5b36bebdf1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25b36bebdf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313de559ce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313de559ce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f0ad91450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22f0ad91450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2f0ad91450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g22f0ad91450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f0ad91450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22f0ad91450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2f0ad91450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2f0ad91450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313de559ce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2313de559ce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313de559c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313de559c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2313de559ce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5ba8e1a2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5ba8e1a2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25ba8e1a2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5ba8e1a2d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5ba8e1a2d8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25ba8e1a2d8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5ba8e1a2d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5ba8e1a2d8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25ba8e1a2d8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313de559ce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g2313de559ce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5ba8e1a2d8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5ba8e1a2d8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25ba8e1a2d8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2f0ad91450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2f0ad9145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5ba8e1a2d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5ba8e1a2d8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25ba8e1a2d8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5ba8e1a2d8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5ba8e1a2d8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25ba8e1a2d8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5ba8e1a2d8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5ba8e1a2d8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25ba8e1a2d8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ba8e1a2d8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5ba8e1a2d8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25ba8e1a2d8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5ba8e1a2d8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5ba8e1a2d8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25ba8e1a2d8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5ba8e1a2d8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5ba8e1a2d8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25ba8e1a2d8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5ba8e1a2d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5ba8e1a2d8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25ba8e1a2d8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5d4ec4d5e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25d4ec4d5e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5d4ec4d5ed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25d4ec4d5ed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f0ad9145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22f0ad914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586b53fe0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2586b53fe0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586b53fe0a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g2586b53fe0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586b53fe0a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g2586b53fe0a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86b53fe0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586b53fe0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586b53fe0a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g2586b53fe0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586b53fe0a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2586b53fe0a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586b53fe0a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2586b53fe0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2f0ad9145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22f0ad9145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1" name="Google Shape;92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5faae66c0b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5faae66c0b_0_112: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5faae66c0b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25faae66c0b_0_12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faae66c0b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5faae66c0b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g25faae66c0b_0_2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5faae66c0b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g25faae66c0b_0_130:notes"/>
          <p:cNvSpPr>
            <a:spLocks noGrp="1" noRot="1" noChangeAspect="1"/>
          </p:cNvSpPr>
          <p:nvPr>
            <p:ph type="sldImg" idx="2"/>
          </p:nvPr>
        </p:nvSpPr>
        <p:spPr>
          <a:xfrm>
            <a:off x="1143225" y="685800"/>
            <a:ext cx="4572300" cy="3429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70"/>
          <p:cNvGrpSpPr/>
          <p:nvPr/>
        </p:nvGrpSpPr>
        <p:grpSpPr>
          <a:xfrm>
            <a:off x="546100" y="-4763"/>
            <a:ext cx="5014912" cy="6862763"/>
            <a:chOff x="2928938" y="-4763"/>
            <a:chExt cx="5014912" cy="6862763"/>
          </a:xfrm>
        </p:grpSpPr>
        <p:sp>
          <p:nvSpPr>
            <p:cNvPr id="24" name="Google Shape;24;p7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5" name="Google Shape;25;p7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Google Shape;26;p7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7" name="Google Shape;27;p7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8" name="Google Shape;28;p7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9" name="Google Shape;29;p7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0" name="Google Shape;30;p7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32" name="Google Shape;32;p7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6"/>
        <p:cNvGrpSpPr/>
        <p:nvPr/>
      </p:nvGrpSpPr>
      <p:grpSpPr>
        <a:xfrm>
          <a:off x="0" y="0"/>
          <a:ext cx="0" cy="0"/>
          <a:chOff x="0" y="0"/>
          <a:chExt cx="0" cy="0"/>
        </a:xfrm>
      </p:grpSpPr>
      <p:sp>
        <p:nvSpPr>
          <p:cNvPr id="87" name="Google Shape;87;p79"/>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79"/>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sp>
      <p:sp>
        <p:nvSpPr>
          <p:cNvPr id="89" name="Google Shape;89;p79"/>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90" name="Google Shape;90;p7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7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7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3"/>
        <p:cNvGrpSpPr/>
        <p:nvPr/>
      </p:nvGrpSpPr>
      <p:grpSpPr>
        <a:xfrm>
          <a:off x="0" y="0"/>
          <a:ext cx="0" cy="0"/>
          <a:chOff x="0" y="0"/>
          <a:chExt cx="0" cy="0"/>
        </a:xfrm>
      </p:grpSpPr>
      <p:sp>
        <p:nvSpPr>
          <p:cNvPr id="94" name="Google Shape;94;p80"/>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80"/>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6" name="Google Shape;96;p8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8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9"/>
        <p:cNvGrpSpPr/>
        <p:nvPr/>
      </p:nvGrpSpPr>
      <p:grpSpPr>
        <a:xfrm>
          <a:off x="0" y="0"/>
          <a:ext cx="0" cy="0"/>
          <a:chOff x="0" y="0"/>
          <a:chExt cx="0" cy="0"/>
        </a:xfrm>
      </p:grpSpPr>
      <p:sp>
        <p:nvSpPr>
          <p:cNvPr id="100" name="Google Shape;100;p8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01" name="Google Shape;101;p8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02" name="Google Shape;102;p8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81"/>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4" name="Google Shape;104;p81"/>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5" name="Google Shape;105;p8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8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8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8"/>
        <p:cNvGrpSpPr/>
        <p:nvPr/>
      </p:nvGrpSpPr>
      <p:grpSpPr>
        <a:xfrm>
          <a:off x="0" y="0"/>
          <a:ext cx="0" cy="0"/>
          <a:chOff x="0" y="0"/>
          <a:chExt cx="0" cy="0"/>
        </a:xfrm>
      </p:grpSpPr>
      <p:sp>
        <p:nvSpPr>
          <p:cNvPr id="109" name="Google Shape;109;p82"/>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82"/>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1" name="Google Shape;111;p8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8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8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4"/>
        <p:cNvGrpSpPr/>
        <p:nvPr/>
      </p:nvGrpSpPr>
      <p:grpSpPr>
        <a:xfrm>
          <a:off x="0" y="0"/>
          <a:ext cx="0" cy="0"/>
          <a:chOff x="0" y="0"/>
          <a:chExt cx="0" cy="0"/>
        </a:xfrm>
      </p:grpSpPr>
      <p:sp>
        <p:nvSpPr>
          <p:cNvPr id="115" name="Google Shape;115;p83"/>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6" name="Google Shape;116;p83"/>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7" name="Google Shape;117;p83"/>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83"/>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9" name="Google Shape;119;p83"/>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0" name="Google Shape;120;p8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8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8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84"/>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84"/>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6" name="Google Shape;126;p84"/>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7" name="Google Shape;127;p8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8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8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sp>
        <p:nvSpPr>
          <p:cNvPr id="131" name="Google Shape;131;p8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85"/>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3" name="Google Shape;133;p8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8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8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86"/>
          <p:cNvSpPr txBox="1">
            <a:spLocks noGrp="1"/>
          </p:cNvSpPr>
          <p:nvPr>
            <p:ph type="title"/>
          </p:nvPr>
        </p:nvSpPr>
        <p:spPr>
          <a:xfrm rot="5400000">
            <a:off x="8065140" y="2353316"/>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86"/>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9" name="Google Shape;139;p8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8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8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g25a6a3d1e8d_0_27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48" name="Google Shape;148;g25a6a3d1e8d_0_27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49" name="Google Shape;149;g25a6a3d1e8d_0_2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0"/>
        <p:cNvGrpSpPr/>
        <p:nvPr/>
      </p:nvGrpSpPr>
      <p:grpSpPr>
        <a:xfrm>
          <a:off x="0" y="0"/>
          <a:ext cx="0" cy="0"/>
          <a:chOff x="0" y="0"/>
          <a:chExt cx="0" cy="0"/>
        </a:xfrm>
      </p:grpSpPr>
      <p:sp>
        <p:nvSpPr>
          <p:cNvPr id="151" name="Google Shape;151;g25a6a3d1e8d_0_276"/>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2" name="Google Shape;152;g25a6a3d1e8d_0_27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7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1"/>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38" name="Google Shape;38;p7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71"/>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g25a6a3d1e8d_0_27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5" name="Google Shape;155;g25a6a3d1e8d_0_27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56" name="Google Shape;156;g25a6a3d1e8d_0_27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7"/>
        <p:cNvGrpSpPr/>
        <p:nvPr/>
      </p:nvGrpSpPr>
      <p:grpSpPr>
        <a:xfrm>
          <a:off x="0" y="0"/>
          <a:ext cx="0" cy="0"/>
          <a:chOff x="0" y="0"/>
          <a:chExt cx="0" cy="0"/>
        </a:xfrm>
      </p:grpSpPr>
      <p:sp>
        <p:nvSpPr>
          <p:cNvPr id="158" name="Google Shape;158;g25a6a3d1e8d_0_28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9" name="Google Shape;159;g25a6a3d1e8d_0_283"/>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60" name="Google Shape;160;g25a6a3d1e8d_0_283"/>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61" name="Google Shape;161;g25a6a3d1e8d_0_28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2"/>
        <p:cNvGrpSpPr/>
        <p:nvPr/>
      </p:nvGrpSpPr>
      <p:grpSpPr>
        <a:xfrm>
          <a:off x="0" y="0"/>
          <a:ext cx="0" cy="0"/>
          <a:chOff x="0" y="0"/>
          <a:chExt cx="0" cy="0"/>
        </a:xfrm>
      </p:grpSpPr>
      <p:sp>
        <p:nvSpPr>
          <p:cNvPr id="163" name="Google Shape;163;g25a6a3d1e8d_0_28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4" name="Google Shape;164;g25a6a3d1e8d_0_2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5"/>
        <p:cNvGrpSpPr/>
        <p:nvPr/>
      </p:nvGrpSpPr>
      <p:grpSpPr>
        <a:xfrm>
          <a:off x="0" y="0"/>
          <a:ext cx="0" cy="0"/>
          <a:chOff x="0" y="0"/>
          <a:chExt cx="0" cy="0"/>
        </a:xfrm>
      </p:grpSpPr>
      <p:sp>
        <p:nvSpPr>
          <p:cNvPr id="166" name="Google Shape;166;g25a6a3d1e8d_0_291"/>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67" name="Google Shape;167;g25a6a3d1e8d_0_291"/>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68" name="Google Shape;168;g25a6a3d1e8d_0_2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9"/>
        <p:cNvGrpSpPr/>
        <p:nvPr/>
      </p:nvGrpSpPr>
      <p:grpSpPr>
        <a:xfrm>
          <a:off x="0" y="0"/>
          <a:ext cx="0" cy="0"/>
          <a:chOff x="0" y="0"/>
          <a:chExt cx="0" cy="0"/>
        </a:xfrm>
      </p:grpSpPr>
      <p:sp>
        <p:nvSpPr>
          <p:cNvPr id="170" name="Google Shape;170;g25a6a3d1e8d_0_295"/>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71" name="Google Shape;171;g25a6a3d1e8d_0_2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2"/>
        <p:cNvGrpSpPr/>
        <p:nvPr/>
      </p:nvGrpSpPr>
      <p:grpSpPr>
        <a:xfrm>
          <a:off x="0" y="0"/>
          <a:ext cx="0" cy="0"/>
          <a:chOff x="0" y="0"/>
          <a:chExt cx="0" cy="0"/>
        </a:xfrm>
      </p:grpSpPr>
      <p:sp>
        <p:nvSpPr>
          <p:cNvPr id="173" name="Google Shape;173;g25a6a3d1e8d_0_29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g25a6a3d1e8d_0_298"/>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75" name="Google Shape;175;g25a6a3d1e8d_0_298"/>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g25a6a3d1e8d_0_298"/>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77" name="Google Shape;177;g25a6a3d1e8d_0_29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8"/>
        <p:cNvGrpSpPr/>
        <p:nvPr/>
      </p:nvGrpSpPr>
      <p:grpSpPr>
        <a:xfrm>
          <a:off x="0" y="0"/>
          <a:ext cx="0" cy="0"/>
          <a:chOff x="0" y="0"/>
          <a:chExt cx="0" cy="0"/>
        </a:xfrm>
      </p:grpSpPr>
      <p:sp>
        <p:nvSpPr>
          <p:cNvPr id="179" name="Google Shape;179;g25a6a3d1e8d_0_304"/>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180" name="Google Shape;180;g25a6a3d1e8d_0_30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sp>
        <p:nvSpPr>
          <p:cNvPr id="182" name="Google Shape;182;g25a6a3d1e8d_0_307"/>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83" name="Google Shape;183;g25a6a3d1e8d_0_307"/>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184" name="Google Shape;184;g25a6a3d1e8d_0_3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g25a6a3d1e8d_0_3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194"/>
        <p:cNvGrpSpPr/>
        <p:nvPr/>
      </p:nvGrpSpPr>
      <p:grpSpPr>
        <a:xfrm>
          <a:off x="0" y="0"/>
          <a:ext cx="0" cy="0"/>
          <a:chOff x="0" y="0"/>
          <a:chExt cx="0" cy="0"/>
        </a:xfrm>
      </p:grpSpPr>
      <p:sp>
        <p:nvSpPr>
          <p:cNvPr id="195" name="Google Shape;195;g25faae66c0b_0_187"/>
          <p:cNvSpPr/>
          <p:nvPr/>
        </p:nvSpPr>
        <p:spPr>
          <a:xfrm>
            <a:off x="429768" y="2514600"/>
            <a:ext cx="6910070" cy="1969135"/>
          </a:xfrm>
          <a:custGeom>
            <a:avLst/>
            <a:gdLst/>
            <a:ahLst/>
            <a:cxnLst/>
            <a:rect l="l" t="t" r="r" b="b"/>
            <a:pathLst>
              <a:path w="6910070" h="1969135" extrusionOk="0">
                <a:moveTo>
                  <a:pt x="0" y="1969007"/>
                </a:moveTo>
                <a:lnTo>
                  <a:pt x="6909815" y="1969007"/>
                </a:lnTo>
                <a:lnTo>
                  <a:pt x="6909815" y="0"/>
                </a:lnTo>
                <a:lnTo>
                  <a:pt x="0" y="0"/>
                </a:lnTo>
                <a:lnTo>
                  <a:pt x="0" y="1969007"/>
                </a:lnTo>
                <a:close/>
              </a:path>
            </a:pathLst>
          </a:custGeom>
          <a:solidFill>
            <a:srgbClr val="DAF3F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6" name="Google Shape;196;g25faae66c0b_0_187"/>
          <p:cNvSpPr txBox="1">
            <a:spLocks noGrp="1"/>
          </p:cNvSpPr>
          <p:nvPr>
            <p:ph type="ctrTitle"/>
          </p:nvPr>
        </p:nvSpPr>
        <p:spPr>
          <a:xfrm>
            <a:off x="826604" y="659600"/>
            <a:ext cx="10538700" cy="848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b="0" i="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g25faae66c0b_0_187"/>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8" name="Google Shape;198;g25faae66c0b_0_187"/>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200" b="0" i="0">
                <a:solidFill>
                  <a:srgbClr val="808080"/>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g25faae66c0b_0_18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0" name="Google Shape;200;g25faae66c0b_0_18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72"/>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2"/>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44" name="Google Shape;44;p7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1"/>
        <p:cNvGrpSpPr/>
        <p:nvPr/>
      </p:nvGrpSpPr>
      <p:grpSpPr>
        <a:xfrm>
          <a:off x="0" y="0"/>
          <a:ext cx="0" cy="0"/>
          <a:chOff x="0" y="0"/>
          <a:chExt cx="0" cy="0"/>
        </a:xfrm>
      </p:grpSpPr>
      <p:sp>
        <p:nvSpPr>
          <p:cNvPr id="202" name="Google Shape;202;g25faae66c0b_0_194"/>
          <p:cNvSpPr txBox="1">
            <a:spLocks noGrp="1"/>
          </p:cNvSpPr>
          <p:nvPr>
            <p:ph type="title"/>
          </p:nvPr>
        </p:nvSpPr>
        <p:spPr>
          <a:xfrm>
            <a:off x="916939" y="297179"/>
            <a:ext cx="10358100" cy="694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400" b="0" i="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g25faae66c0b_0_194"/>
          <p:cNvSpPr txBox="1">
            <a:spLocks noGrp="1"/>
          </p:cNvSpPr>
          <p:nvPr>
            <p:ph type="body" idx="1"/>
          </p:nvPr>
        </p:nvSpPr>
        <p:spPr>
          <a:xfrm>
            <a:off x="916939" y="1801495"/>
            <a:ext cx="10358100" cy="23718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sz="2800" b="0" i="0">
                <a:solidFill>
                  <a:schemeClr val="dk1"/>
                </a:solidFill>
                <a:latin typeface="Calibri"/>
                <a:ea typeface="Calibri"/>
                <a:cs typeface="Calibri"/>
                <a:sym typeface="Calibri"/>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04" name="Google Shape;204;g25faae66c0b_0_194"/>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200" b="0" i="0">
                <a:solidFill>
                  <a:srgbClr val="808080"/>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g25faae66c0b_0_19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g25faae66c0b_0_19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7"/>
        <p:cNvGrpSpPr/>
        <p:nvPr/>
      </p:nvGrpSpPr>
      <p:grpSpPr>
        <a:xfrm>
          <a:off x="0" y="0"/>
          <a:ext cx="0" cy="0"/>
          <a:chOff x="0" y="0"/>
          <a:chExt cx="0" cy="0"/>
        </a:xfrm>
      </p:grpSpPr>
      <p:sp>
        <p:nvSpPr>
          <p:cNvPr id="208" name="Google Shape;208;g25faae66c0b_0_200"/>
          <p:cNvSpPr txBox="1">
            <a:spLocks noGrp="1"/>
          </p:cNvSpPr>
          <p:nvPr>
            <p:ph type="title"/>
          </p:nvPr>
        </p:nvSpPr>
        <p:spPr>
          <a:xfrm>
            <a:off x="916939" y="297179"/>
            <a:ext cx="10358100" cy="694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400" b="0" i="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 name="Google Shape;209;g25faae66c0b_0_200"/>
          <p:cNvSpPr txBox="1">
            <a:spLocks noGrp="1"/>
          </p:cNvSpPr>
          <p:nvPr>
            <p:ph type="body" idx="1"/>
          </p:nvPr>
        </p:nvSpPr>
        <p:spPr>
          <a:xfrm>
            <a:off x="609600" y="1577340"/>
            <a:ext cx="53034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10" name="Google Shape;210;g25faae66c0b_0_200"/>
          <p:cNvSpPr txBox="1">
            <a:spLocks noGrp="1"/>
          </p:cNvSpPr>
          <p:nvPr>
            <p:ph type="body" idx="2"/>
          </p:nvPr>
        </p:nvSpPr>
        <p:spPr>
          <a:xfrm>
            <a:off x="6278880" y="1577340"/>
            <a:ext cx="53034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11" name="Google Shape;211;g25faae66c0b_0_200"/>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200" b="0" i="0">
                <a:solidFill>
                  <a:srgbClr val="808080"/>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2" name="Google Shape;212;g25faae66c0b_0_200"/>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 name="Google Shape;213;g25faae66c0b_0_20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4"/>
        <p:cNvGrpSpPr/>
        <p:nvPr/>
      </p:nvGrpSpPr>
      <p:grpSpPr>
        <a:xfrm>
          <a:off x="0" y="0"/>
          <a:ext cx="0" cy="0"/>
          <a:chOff x="0" y="0"/>
          <a:chExt cx="0" cy="0"/>
        </a:xfrm>
      </p:grpSpPr>
      <p:sp>
        <p:nvSpPr>
          <p:cNvPr id="215" name="Google Shape;215;g25faae66c0b_0_207"/>
          <p:cNvSpPr txBox="1">
            <a:spLocks noGrp="1"/>
          </p:cNvSpPr>
          <p:nvPr>
            <p:ph type="title"/>
          </p:nvPr>
        </p:nvSpPr>
        <p:spPr>
          <a:xfrm>
            <a:off x="916939" y="297179"/>
            <a:ext cx="10358100" cy="694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400" b="0" i="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g25faae66c0b_0_207"/>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200" b="0" i="0">
                <a:solidFill>
                  <a:srgbClr val="808080"/>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 name="Google Shape;217;g25faae66c0b_0_20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8" name="Google Shape;218;g25faae66c0b_0_20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9"/>
        <p:cNvGrpSpPr/>
        <p:nvPr/>
      </p:nvGrpSpPr>
      <p:grpSpPr>
        <a:xfrm>
          <a:off x="0" y="0"/>
          <a:ext cx="0" cy="0"/>
          <a:chOff x="0" y="0"/>
          <a:chExt cx="0" cy="0"/>
        </a:xfrm>
      </p:grpSpPr>
      <p:sp>
        <p:nvSpPr>
          <p:cNvPr id="220" name="Google Shape;220;g25faae66c0b_0_212"/>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1200" b="0" i="0">
                <a:solidFill>
                  <a:srgbClr val="808080"/>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1" name="Google Shape;221;g25faae66c0b_0_21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2" name="Google Shape;222;g25faae66c0b_0_21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3"/>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0" name="Google Shape;50;p73"/>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1" name="Google Shape;51;p7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74"/>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4"/>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7" name="Google Shape;57;p74"/>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8" name="Google Shape;58;p74"/>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9" name="Google Shape;59;p74"/>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60" name="Google Shape;60;p7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7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7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77"/>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7"/>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5" name="Google Shape;75;p77"/>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6" name="Google Shape;76;p7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78"/>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8"/>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82" name="Google Shape;82;p78"/>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3" name="Google Shape;83;p7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7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7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3.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69"/>
          <p:cNvGrpSpPr/>
          <p:nvPr/>
        </p:nvGrpSpPr>
        <p:grpSpPr>
          <a:xfrm>
            <a:off x="150812" y="0"/>
            <a:ext cx="2436813" cy="6858001"/>
            <a:chOff x="1320800" y="0"/>
            <a:chExt cx="2436813" cy="6858001"/>
          </a:xfrm>
        </p:grpSpPr>
        <p:sp>
          <p:nvSpPr>
            <p:cNvPr id="11" name="Google Shape;11;p6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2" name="Google Shape;12;p6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3" name="Google Shape;13;p6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4" name="Google Shape;14;p6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5" name="Google Shape;15;p6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6" name="Google Shape;16;p6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7" name="Google Shape;17;p6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6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9" name="Google Shape;19;p6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20" name="Google Shape;20;p6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21" name="Google Shape;21;p6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
        <p:cNvGrpSpPr/>
        <p:nvPr/>
      </p:nvGrpSpPr>
      <p:grpSpPr>
        <a:xfrm>
          <a:off x="0" y="0"/>
          <a:ext cx="0" cy="0"/>
          <a:chOff x="0" y="0"/>
          <a:chExt cx="0" cy="0"/>
        </a:xfrm>
      </p:grpSpPr>
      <p:sp>
        <p:nvSpPr>
          <p:cNvPr id="143" name="Google Shape;143;g25a6a3d1e8d_0_26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44" name="Google Shape;144;g25a6a3d1e8d_0_26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45" name="Google Shape;145;g25a6a3d1e8d_0_26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g25faae66c0b_0_180"/>
          <p:cNvSpPr/>
          <p:nvPr/>
        </p:nvSpPr>
        <p:spPr>
          <a:xfrm>
            <a:off x="192023" y="0"/>
            <a:ext cx="12000230" cy="1420495"/>
          </a:xfrm>
          <a:custGeom>
            <a:avLst/>
            <a:gdLst/>
            <a:ahLst/>
            <a:cxnLst/>
            <a:rect l="l" t="t" r="r" b="b"/>
            <a:pathLst>
              <a:path w="12000230" h="1420495" extrusionOk="0">
                <a:moveTo>
                  <a:pt x="0" y="1420368"/>
                </a:moveTo>
                <a:lnTo>
                  <a:pt x="11999976" y="1420368"/>
                </a:lnTo>
                <a:lnTo>
                  <a:pt x="11999976" y="0"/>
                </a:lnTo>
                <a:lnTo>
                  <a:pt x="0" y="0"/>
                </a:lnTo>
                <a:lnTo>
                  <a:pt x="0" y="1420368"/>
                </a:lnTo>
                <a:close/>
              </a:path>
            </a:pathLst>
          </a:custGeom>
          <a:solidFill>
            <a:srgbClr val="DAF3F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9" name="Google Shape;189;g25faae66c0b_0_180"/>
          <p:cNvSpPr txBox="1">
            <a:spLocks noGrp="1"/>
          </p:cNvSpPr>
          <p:nvPr>
            <p:ph type="title"/>
          </p:nvPr>
        </p:nvSpPr>
        <p:spPr>
          <a:xfrm>
            <a:off x="916939" y="297179"/>
            <a:ext cx="10358100" cy="694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0" name="Google Shape;190;g25faae66c0b_0_180"/>
          <p:cNvSpPr txBox="1">
            <a:spLocks noGrp="1"/>
          </p:cNvSpPr>
          <p:nvPr>
            <p:ph type="body" idx="1"/>
          </p:nvPr>
        </p:nvSpPr>
        <p:spPr>
          <a:xfrm>
            <a:off x="916939" y="1801495"/>
            <a:ext cx="10358100" cy="23718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91" name="Google Shape;191;g25faae66c0b_0_180"/>
          <p:cNvSpPr txBox="1">
            <a:spLocks noGrp="1"/>
          </p:cNvSpPr>
          <p:nvPr>
            <p:ph type="ftr" idx="11"/>
          </p:nvPr>
        </p:nvSpPr>
        <p:spPr>
          <a:xfrm>
            <a:off x="9533725" y="6607767"/>
            <a:ext cx="1839000" cy="196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200" b="0" i="0">
                <a:solidFill>
                  <a:srgbClr val="808080"/>
                </a:solidFill>
                <a:latin typeface="Arial"/>
                <a:ea typeface="Arial"/>
                <a:cs typeface="Arial"/>
                <a:sym typeface="Aria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92" name="Google Shape;192;g25faae66c0b_0_180"/>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93" name="Google Shape;193;g25faae66c0b_0_18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1.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3.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5.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6.xml"/><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7.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difference-between-coap-and-mqtt-protocol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difference-between-sensor-and-actuato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cloud-comput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architecture-of-internet-of-things-io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loudmarketplace.oracle.com/marketplace/en_US/homePage.j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internet-of-things-book.com/" TargetMode="External"/><Relationship Id="rId2" Type="http://schemas.openxmlformats.org/officeDocument/2006/relationships/notesSlide" Target="../notesSlides/notesSlide96.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7.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9.xml"/><Relationship Id="rId1" Type="http://schemas.openxmlformats.org/officeDocument/2006/relationships/slideLayout" Target="../slideLayouts/slideLayout30.xml"/><Relationship Id="rId4" Type="http://schemas.openxmlformats.org/officeDocument/2006/relationships/hyperlink" Target="http://www.internet-of-things-boo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pic>
        <p:nvPicPr>
          <p:cNvPr id="227" name="Google Shape;227;p1"/>
          <p:cNvPicPr preferRelativeResize="0"/>
          <p:nvPr/>
        </p:nvPicPr>
        <p:blipFill rotWithShape="1">
          <a:blip r:embed="rId3">
            <a:alphaModFix/>
          </a:blip>
          <a:srcRect t="10000"/>
          <a:stretch/>
        </p:blipFill>
        <p:spPr>
          <a:xfrm>
            <a:off x="20" y="10"/>
            <a:ext cx="12191980" cy="6857990"/>
          </a:xfrm>
          <a:prstGeom prst="rect">
            <a:avLst/>
          </a:prstGeom>
          <a:noFill/>
          <a:ln>
            <a:noFill/>
          </a:ln>
        </p:spPr>
      </p:pic>
      <p:sp>
        <p:nvSpPr>
          <p:cNvPr id="228" name="Google Shape;228;p1"/>
          <p:cNvSpPr txBox="1">
            <a:spLocks noGrp="1"/>
          </p:cNvSpPr>
          <p:nvPr>
            <p:ph type="ctrTitle"/>
          </p:nvPr>
        </p:nvSpPr>
        <p:spPr>
          <a:xfrm>
            <a:off x="8022021" y="3231931"/>
            <a:ext cx="3852041" cy="1834056"/>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dk1"/>
              </a:buClr>
              <a:buSzPts val="4000"/>
              <a:buFont typeface="Corbel"/>
              <a:buNone/>
            </a:pPr>
            <a:endParaRPr sz="4000"/>
          </a:p>
        </p:txBody>
      </p:sp>
      <p:sp>
        <p:nvSpPr>
          <p:cNvPr id="229" name="Google Shape;229;p1"/>
          <p:cNvSpPr txBox="1">
            <a:spLocks noGrp="1"/>
          </p:cNvSpPr>
          <p:nvPr>
            <p:ph type="subTitle" idx="1"/>
          </p:nvPr>
        </p:nvSpPr>
        <p:spPr>
          <a:xfrm>
            <a:off x="7782910" y="5242675"/>
            <a:ext cx="4330262" cy="683284"/>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sz="2000"/>
          </a:p>
        </p:txBody>
      </p:sp>
      <p:pic>
        <p:nvPicPr>
          <p:cNvPr id="230" name="Google Shape;230;p1"/>
          <p:cNvPicPr preferRelativeResize="0"/>
          <p:nvPr/>
        </p:nvPicPr>
        <p:blipFill rotWithShape="1">
          <a:blip r:embed="rId4">
            <a:alphaModFix/>
          </a:blip>
          <a:srcRect/>
          <a:stretch/>
        </p:blipFill>
        <p:spPr>
          <a:xfrm>
            <a:off x="107403" y="0"/>
            <a:ext cx="12034344" cy="6858000"/>
          </a:xfrm>
          <a:prstGeom prst="rect">
            <a:avLst/>
          </a:prstGeom>
          <a:noFill/>
          <a:ln>
            <a:noFill/>
          </a:ln>
        </p:spPr>
      </p:pic>
      <p:pic>
        <p:nvPicPr>
          <p:cNvPr id="231" name="Google Shape;231;p1" descr="logo1"/>
          <p:cNvPicPr preferRelativeResize="0"/>
          <p:nvPr/>
        </p:nvPicPr>
        <p:blipFill rotWithShape="1">
          <a:blip r:embed="rId5">
            <a:alphaModFix/>
          </a:blip>
          <a:srcRect/>
          <a:stretch/>
        </p:blipFill>
        <p:spPr>
          <a:xfrm>
            <a:off x="1771650" y="1589"/>
            <a:ext cx="1143000" cy="1143000"/>
          </a:xfrm>
          <a:prstGeom prst="rect">
            <a:avLst/>
          </a:prstGeom>
          <a:noFill/>
          <a:ln>
            <a:noFill/>
          </a:ln>
        </p:spPr>
      </p:pic>
      <p:pic>
        <p:nvPicPr>
          <p:cNvPr id="232" name="Google Shape;232;p1" descr="strip1"/>
          <p:cNvPicPr preferRelativeResize="0"/>
          <p:nvPr/>
        </p:nvPicPr>
        <p:blipFill rotWithShape="1">
          <a:blip r:embed="rId6">
            <a:alphaModFix/>
          </a:blip>
          <a:srcRect/>
          <a:stretch/>
        </p:blipFill>
        <p:spPr>
          <a:xfrm>
            <a:off x="2895600" y="536575"/>
            <a:ext cx="7620000" cy="76200"/>
          </a:xfrm>
          <a:prstGeom prst="rect">
            <a:avLst/>
          </a:prstGeom>
          <a:noFill/>
          <a:ln>
            <a:noFill/>
          </a:ln>
        </p:spPr>
      </p:pic>
      <p:sp>
        <p:nvSpPr>
          <p:cNvPr id="233" name="Google Shape;233;p1"/>
          <p:cNvSpPr/>
          <p:nvPr/>
        </p:nvSpPr>
        <p:spPr>
          <a:xfrm>
            <a:off x="1524000" y="2286001"/>
            <a:ext cx="54864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rgbClr val="63696B"/>
                </a:solidFill>
                <a:latin typeface="Corbel"/>
                <a:ea typeface="Corbel"/>
                <a:cs typeface="Corbel"/>
                <a:sym typeface="Corbel"/>
              </a:rPr>
              <a:t>   </a:t>
            </a:r>
            <a:endParaRPr sz="3600" b="1" i="0" u="none" strike="noStrike" cap="none">
              <a:solidFill>
                <a:srgbClr val="63696B"/>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title"/>
          </p:nvPr>
        </p:nvSpPr>
        <p:spPr>
          <a:xfrm>
            <a:off x="1484311" y="-3810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1) Sensors/Devices</a:t>
            </a:r>
            <a:endParaRPr/>
          </a:p>
        </p:txBody>
      </p:sp>
      <p:sp>
        <p:nvSpPr>
          <p:cNvPr id="307" name="Google Shape;307;p8"/>
          <p:cNvSpPr txBox="1">
            <a:spLocks noGrp="1"/>
          </p:cNvSpPr>
          <p:nvPr>
            <p:ph type="body" idx="1"/>
          </p:nvPr>
        </p:nvSpPr>
        <p:spPr>
          <a:xfrm>
            <a:off x="1484310" y="2971799"/>
            <a:ext cx="10018800" cy="3124200"/>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480"/>
              <a:buChar char="•"/>
            </a:pPr>
            <a:r>
              <a:rPr lang="en-US">
                <a:latin typeface="Arial"/>
                <a:ea typeface="Arial"/>
                <a:cs typeface="Arial"/>
                <a:sym typeface="Arial"/>
              </a:rPr>
              <a:t>Sensors or devices are a key component that helps you to collect live data from the surrounding environment.</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 All this data may have various levels of complexities. </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It could be a simple temperature monitoring sensor, or it may be in the form of the video feed. </a:t>
            </a:r>
            <a:endParaRPr>
              <a:latin typeface="Arial"/>
              <a:ea typeface="Arial"/>
              <a:cs typeface="Arial"/>
              <a:sym typeface="Arial"/>
            </a:endParaRPr>
          </a:p>
        </p:txBody>
      </p:sp>
      <p:pic>
        <p:nvPicPr>
          <p:cNvPr id="308" name="Google Shape;308;p8"/>
          <p:cNvPicPr preferRelativeResize="0"/>
          <p:nvPr/>
        </p:nvPicPr>
        <p:blipFill rotWithShape="1">
          <a:blip r:embed="rId3">
            <a:alphaModFix/>
          </a:blip>
          <a:srcRect/>
          <a:stretch/>
        </p:blipFill>
        <p:spPr>
          <a:xfrm>
            <a:off x="3505200" y="819148"/>
            <a:ext cx="7257146" cy="22860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051"/>
        <p:cNvGrpSpPr/>
        <p:nvPr/>
      </p:nvGrpSpPr>
      <p:grpSpPr>
        <a:xfrm>
          <a:off x="0" y="0"/>
          <a:ext cx="0" cy="0"/>
          <a:chOff x="0" y="0"/>
          <a:chExt cx="0" cy="0"/>
        </a:xfrm>
      </p:grpSpPr>
      <p:sp>
        <p:nvSpPr>
          <p:cNvPr id="1052" name="Google Shape;1052;g25faae66c0b_0_223"/>
          <p:cNvSpPr txBox="1">
            <a:spLocks noGrp="1"/>
          </p:cNvSpPr>
          <p:nvPr>
            <p:ph type="title"/>
          </p:nvPr>
        </p:nvSpPr>
        <p:spPr>
          <a:xfrm>
            <a:off x="916939" y="297179"/>
            <a:ext cx="103581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53" name="Google Shape;1053;g25faae66c0b_0_223"/>
          <p:cNvSpPr txBox="1">
            <a:spLocks noGrp="1"/>
          </p:cNvSpPr>
          <p:nvPr>
            <p:ph type="body" idx="1"/>
          </p:nvPr>
        </p:nvSpPr>
        <p:spPr>
          <a:xfrm>
            <a:off x="916939" y="1801495"/>
            <a:ext cx="103581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054" name="Google Shape;1054;g25faae66c0b_0_223"/>
          <p:cNvPicPr preferRelativeResize="0"/>
          <p:nvPr/>
        </p:nvPicPr>
        <p:blipFill>
          <a:blip r:embed="rId3">
            <a:alphaModFix/>
          </a:blip>
          <a:stretch>
            <a:fillRect/>
          </a:stretch>
        </p:blipFill>
        <p:spPr>
          <a:xfrm>
            <a:off x="1017975" y="427425"/>
            <a:ext cx="10156050" cy="54417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25faae66c0b_0_140"/>
          <p:cNvSpPr txBox="1">
            <a:spLocks noGrp="1"/>
          </p:cNvSpPr>
          <p:nvPr>
            <p:ph type="title"/>
          </p:nvPr>
        </p:nvSpPr>
        <p:spPr>
          <a:xfrm>
            <a:off x="916975" y="297175"/>
            <a:ext cx="115281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Level-3 (System for tracking package handling)</a:t>
            </a:r>
            <a:endParaRPr/>
          </a:p>
        </p:txBody>
      </p:sp>
      <p:sp>
        <p:nvSpPr>
          <p:cNvPr id="1060" name="Google Shape;1060;g25faae66c0b_0_140"/>
          <p:cNvSpPr txBox="1"/>
          <p:nvPr/>
        </p:nvSpPr>
        <p:spPr>
          <a:xfrm>
            <a:off x="916939" y="1766570"/>
            <a:ext cx="4153500" cy="4017000"/>
          </a:xfrm>
          <a:prstGeom prst="rect">
            <a:avLst/>
          </a:prstGeom>
          <a:noFill/>
          <a:ln>
            <a:noFill/>
          </a:ln>
        </p:spPr>
        <p:txBody>
          <a:bodyPr spcFirstLastPara="1" wrap="square" lIns="0" tIns="99675" rIns="0" bIns="0" anchor="t" anchorCtr="0">
            <a:spAutoFit/>
          </a:bodyPr>
          <a:lstStyle/>
          <a:p>
            <a:pPr marL="241300" marR="5080" lvl="0" indent="-228600" algn="just" rtl="0">
              <a:lnSpc>
                <a:spcPct val="79900"/>
              </a:lnSpc>
              <a:spcBef>
                <a:spcPts val="0"/>
              </a:spcBef>
              <a:spcAft>
                <a:spcPts val="0"/>
              </a:spcAft>
              <a:buSzPts val="2800"/>
              <a:buFont typeface="Arial"/>
              <a:buChar char="•"/>
            </a:pPr>
            <a:r>
              <a:rPr lang="en-US" sz="2800">
                <a:latin typeface="Calibri"/>
                <a:ea typeface="Calibri"/>
                <a:cs typeface="Calibri"/>
                <a:sym typeface="Calibri"/>
              </a:rPr>
              <a:t>A level-3 IoT system has a  single node.	Data is stored  and analyzed in the cloud  and application is cloud-  based.</a:t>
            </a:r>
            <a:endParaRPr sz="2800">
              <a:latin typeface="Calibri"/>
              <a:ea typeface="Calibri"/>
              <a:cs typeface="Calibri"/>
              <a:sym typeface="Calibri"/>
            </a:endParaRPr>
          </a:p>
          <a:p>
            <a:pPr marL="241300" marR="67945" lvl="0" indent="-228600" algn="just" rtl="0">
              <a:lnSpc>
                <a:spcPct val="79900"/>
              </a:lnSpc>
              <a:spcBef>
                <a:spcPts val="1000"/>
              </a:spcBef>
              <a:spcAft>
                <a:spcPts val="0"/>
              </a:spcAft>
              <a:buSzPts val="2800"/>
              <a:buFont typeface="Arial"/>
              <a:buChar char="•"/>
            </a:pPr>
            <a:r>
              <a:rPr lang="en-US" sz="2800">
                <a:latin typeface="Calibri"/>
                <a:ea typeface="Calibri"/>
                <a:cs typeface="Calibri"/>
                <a:sym typeface="Calibri"/>
              </a:rPr>
              <a:t>Level-3 IoT systems are  suitable for solutions  where the data involved is  big and the analysis  requirements are  computationally intensive.</a:t>
            </a:r>
            <a:endParaRPr sz="2800">
              <a:latin typeface="Calibri"/>
              <a:ea typeface="Calibri"/>
              <a:cs typeface="Calibri"/>
              <a:sym typeface="Calibri"/>
            </a:endParaRPr>
          </a:p>
        </p:txBody>
      </p:sp>
      <p:grpSp>
        <p:nvGrpSpPr>
          <p:cNvPr id="1061" name="Google Shape;1061;g25faae66c0b_0_140"/>
          <p:cNvGrpSpPr/>
          <p:nvPr/>
        </p:nvGrpSpPr>
        <p:grpSpPr>
          <a:xfrm>
            <a:off x="0" y="0"/>
            <a:ext cx="12109225" cy="6858187"/>
            <a:chOff x="0" y="0"/>
            <a:chExt cx="10181809" cy="7065925"/>
          </a:xfrm>
        </p:grpSpPr>
        <p:sp>
          <p:nvSpPr>
            <p:cNvPr id="1062" name="Google Shape;1062;g25faae66c0b_0_14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63" name="Google Shape;1063;g25faae66c0b_0_140"/>
            <p:cNvPicPr preferRelativeResize="0"/>
            <p:nvPr/>
          </p:nvPicPr>
          <p:blipFill rotWithShape="1">
            <a:blip r:embed="rId3">
              <a:alphaModFix/>
            </a:blip>
            <a:srcRect/>
            <a:stretch/>
          </p:blipFill>
          <p:spPr>
            <a:xfrm>
              <a:off x="4993799" y="1398425"/>
              <a:ext cx="5188010" cy="5667500"/>
            </a:xfrm>
            <a:prstGeom prst="rect">
              <a:avLst/>
            </a:prstGeom>
            <a:noFill/>
            <a:ln>
              <a:noFill/>
            </a:ln>
          </p:spPr>
        </p:pic>
      </p:grpSp>
      <p:sp>
        <p:nvSpPr>
          <p:cNvPr id="1064" name="Google Shape;1064;g25faae66c0b_0_14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g25faae66c0b_0_230"/>
          <p:cNvSpPr txBox="1">
            <a:spLocks noGrp="1"/>
          </p:cNvSpPr>
          <p:nvPr>
            <p:ph type="body" idx="1"/>
          </p:nvPr>
        </p:nvSpPr>
        <p:spPr>
          <a:xfrm>
            <a:off x="916939" y="1801495"/>
            <a:ext cx="103581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071" name="Google Shape;1071;g25faae66c0b_0_230"/>
          <p:cNvPicPr preferRelativeResize="0"/>
          <p:nvPr/>
        </p:nvPicPr>
        <p:blipFill>
          <a:blip r:embed="rId3">
            <a:alphaModFix/>
          </a:blip>
          <a:stretch>
            <a:fillRect/>
          </a:stretch>
        </p:blipFill>
        <p:spPr>
          <a:xfrm>
            <a:off x="1101275" y="580750"/>
            <a:ext cx="9991150" cy="61905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25faae66c0b_0_150"/>
          <p:cNvSpPr txBox="1">
            <a:spLocks noGrp="1"/>
          </p:cNvSpPr>
          <p:nvPr>
            <p:ph type="title"/>
          </p:nvPr>
        </p:nvSpPr>
        <p:spPr>
          <a:xfrm>
            <a:off x="916988" y="297175"/>
            <a:ext cx="109746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Level-4 (Ex: System for noise monitoring)</a:t>
            </a:r>
            <a:endParaRPr/>
          </a:p>
        </p:txBody>
      </p:sp>
      <p:sp>
        <p:nvSpPr>
          <p:cNvPr id="1077" name="Google Shape;1077;g25faae66c0b_0_150"/>
          <p:cNvSpPr txBox="1"/>
          <p:nvPr/>
        </p:nvSpPr>
        <p:spPr>
          <a:xfrm>
            <a:off x="916939" y="1757679"/>
            <a:ext cx="4141500" cy="4524000"/>
          </a:xfrm>
          <a:prstGeom prst="rect">
            <a:avLst/>
          </a:prstGeom>
          <a:noFill/>
          <a:ln>
            <a:noFill/>
          </a:ln>
        </p:spPr>
        <p:txBody>
          <a:bodyPr spcFirstLastPara="1" wrap="square" lIns="0" tIns="114925" rIns="0" bIns="0" anchor="t" anchorCtr="0">
            <a:spAutoFit/>
          </a:bodyPr>
          <a:lstStyle/>
          <a:p>
            <a:pPr marL="241300" marR="62230" lvl="0" indent="-228600" algn="just" rtl="0">
              <a:lnSpc>
                <a:spcPct val="69900"/>
              </a:lnSpc>
              <a:spcBef>
                <a:spcPts val="0"/>
              </a:spcBef>
              <a:spcAft>
                <a:spcPts val="0"/>
              </a:spcAft>
              <a:buSzPts val="2200"/>
              <a:buFont typeface="Arial"/>
              <a:buChar char="•"/>
            </a:pPr>
            <a:r>
              <a:rPr lang="en-US" sz="2200">
                <a:latin typeface="Calibri"/>
                <a:ea typeface="Calibri"/>
                <a:cs typeface="Calibri"/>
                <a:sym typeface="Calibri"/>
              </a:rPr>
              <a:t>A level-4 IoT system has multiple  nodes that perform local analysis.  Data is stored in the cloud and  application is cloud-based.</a:t>
            </a:r>
            <a:endParaRPr sz="2200">
              <a:latin typeface="Calibri"/>
              <a:ea typeface="Calibri"/>
              <a:cs typeface="Calibri"/>
              <a:sym typeface="Calibri"/>
            </a:endParaRPr>
          </a:p>
          <a:p>
            <a:pPr marL="241300" marR="47625" lvl="0" indent="-228600" algn="just" rtl="0">
              <a:lnSpc>
                <a:spcPct val="69900"/>
              </a:lnSpc>
              <a:spcBef>
                <a:spcPts val="1000"/>
              </a:spcBef>
              <a:spcAft>
                <a:spcPts val="0"/>
              </a:spcAft>
              <a:buSzPts val="2200"/>
              <a:buFont typeface="Arial"/>
              <a:buChar char="•"/>
            </a:pPr>
            <a:r>
              <a:rPr lang="en-US" sz="2200">
                <a:latin typeface="Calibri"/>
                <a:ea typeface="Calibri"/>
                <a:cs typeface="Calibri"/>
                <a:sym typeface="Calibri"/>
              </a:rPr>
              <a:t>Level-4 contains local and cloud-  based observer nodes which can  subscribe to and receive  information collected in the cloud  from IoT devices. </a:t>
            </a:r>
            <a:endParaRPr sz="2200">
              <a:latin typeface="Calibri"/>
              <a:ea typeface="Calibri"/>
              <a:cs typeface="Calibri"/>
              <a:sym typeface="Calibri"/>
            </a:endParaRPr>
          </a:p>
          <a:p>
            <a:pPr marL="457200" marR="47625" lvl="0" indent="0" algn="just" rtl="0">
              <a:lnSpc>
                <a:spcPct val="69900"/>
              </a:lnSpc>
              <a:spcBef>
                <a:spcPts val="1000"/>
              </a:spcBef>
              <a:spcAft>
                <a:spcPts val="0"/>
              </a:spcAft>
              <a:buNone/>
            </a:pPr>
            <a:r>
              <a:rPr lang="en-US" sz="2200">
                <a:latin typeface="Calibri"/>
                <a:ea typeface="Calibri"/>
                <a:cs typeface="Calibri"/>
                <a:sym typeface="Calibri"/>
              </a:rPr>
              <a:t>–Observer nodes do not perform any control functions.</a:t>
            </a:r>
            <a:endParaRPr sz="2200">
              <a:latin typeface="Calibri"/>
              <a:ea typeface="Calibri"/>
              <a:cs typeface="Calibri"/>
              <a:sym typeface="Calibri"/>
            </a:endParaRPr>
          </a:p>
          <a:p>
            <a:pPr marL="241300" marR="5080" lvl="0" indent="-228600" algn="just" rtl="0">
              <a:lnSpc>
                <a:spcPct val="69900"/>
              </a:lnSpc>
              <a:spcBef>
                <a:spcPts val="994"/>
              </a:spcBef>
              <a:spcAft>
                <a:spcPts val="0"/>
              </a:spcAft>
              <a:buSzPts val="2200"/>
              <a:buFont typeface="Arial"/>
              <a:buChar char="•"/>
            </a:pPr>
            <a:r>
              <a:rPr lang="en-US" sz="2200">
                <a:latin typeface="Calibri"/>
                <a:ea typeface="Calibri"/>
                <a:cs typeface="Calibri"/>
                <a:sym typeface="Calibri"/>
              </a:rPr>
              <a:t>Level-4 IoT systems are suitable  for solutions where multiple  nodes are required, the data  involved is big and the analysis  requirements are computationally  intensive.</a:t>
            </a:r>
            <a:endParaRPr sz="2200">
              <a:latin typeface="Calibri"/>
              <a:ea typeface="Calibri"/>
              <a:cs typeface="Calibri"/>
              <a:sym typeface="Calibri"/>
            </a:endParaRPr>
          </a:p>
        </p:txBody>
      </p:sp>
      <p:grpSp>
        <p:nvGrpSpPr>
          <p:cNvPr id="1078" name="Google Shape;1078;g25faae66c0b_0_150"/>
          <p:cNvGrpSpPr/>
          <p:nvPr/>
        </p:nvGrpSpPr>
        <p:grpSpPr>
          <a:xfrm>
            <a:off x="0" y="0"/>
            <a:ext cx="12277200" cy="6858000"/>
            <a:chOff x="0" y="0"/>
            <a:chExt cx="11300810" cy="6858000"/>
          </a:xfrm>
        </p:grpSpPr>
        <p:sp>
          <p:nvSpPr>
            <p:cNvPr id="1079" name="Google Shape;1079;g25faae66c0b_0_15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80" name="Google Shape;1080;g25faae66c0b_0_150"/>
            <p:cNvPicPr preferRelativeResize="0"/>
            <p:nvPr/>
          </p:nvPicPr>
          <p:blipFill rotWithShape="1">
            <a:blip r:embed="rId3">
              <a:alphaModFix/>
            </a:blip>
            <a:srcRect/>
            <a:stretch/>
          </p:blipFill>
          <p:spPr>
            <a:xfrm>
              <a:off x="4787693" y="1465500"/>
              <a:ext cx="6513117" cy="5340125"/>
            </a:xfrm>
            <a:prstGeom prst="rect">
              <a:avLst/>
            </a:prstGeom>
            <a:noFill/>
            <a:ln>
              <a:noFill/>
            </a:ln>
          </p:spPr>
        </p:pic>
      </p:grpSp>
      <p:sp>
        <p:nvSpPr>
          <p:cNvPr id="1081" name="Google Shape;1081;g25faae66c0b_0_15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086"/>
        <p:cNvGrpSpPr/>
        <p:nvPr/>
      </p:nvGrpSpPr>
      <p:grpSpPr>
        <a:xfrm>
          <a:off x="0" y="0"/>
          <a:ext cx="0" cy="0"/>
          <a:chOff x="0" y="0"/>
          <a:chExt cx="0" cy="0"/>
        </a:xfrm>
      </p:grpSpPr>
      <p:sp>
        <p:nvSpPr>
          <p:cNvPr id="1087" name="Google Shape;1087;g25faae66c0b_0_244"/>
          <p:cNvSpPr txBox="1">
            <a:spLocks noGrp="1"/>
          </p:cNvSpPr>
          <p:nvPr>
            <p:ph type="body" idx="1"/>
          </p:nvPr>
        </p:nvSpPr>
        <p:spPr>
          <a:xfrm>
            <a:off x="916939" y="1801495"/>
            <a:ext cx="103581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088" name="Google Shape;1088;g25faae66c0b_0_244"/>
          <p:cNvPicPr preferRelativeResize="0"/>
          <p:nvPr/>
        </p:nvPicPr>
        <p:blipFill>
          <a:blip r:embed="rId3">
            <a:alphaModFix/>
          </a:blip>
          <a:stretch>
            <a:fillRect/>
          </a:stretch>
        </p:blipFill>
        <p:spPr>
          <a:xfrm>
            <a:off x="499850" y="755375"/>
            <a:ext cx="10262750" cy="57540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25faae66c0b_0_160"/>
          <p:cNvSpPr txBox="1">
            <a:spLocks noGrp="1"/>
          </p:cNvSpPr>
          <p:nvPr>
            <p:ph type="title"/>
          </p:nvPr>
        </p:nvSpPr>
        <p:spPr>
          <a:xfrm>
            <a:off x="916983" y="297175"/>
            <a:ext cx="111423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Level-5 (Ex: System for forest fire detection)</a:t>
            </a:r>
            <a:endParaRPr/>
          </a:p>
        </p:txBody>
      </p:sp>
      <p:sp>
        <p:nvSpPr>
          <p:cNvPr id="1094" name="Google Shape;1094;g25faae66c0b_0_160"/>
          <p:cNvSpPr txBox="1"/>
          <p:nvPr/>
        </p:nvSpPr>
        <p:spPr>
          <a:xfrm>
            <a:off x="916939" y="1769745"/>
            <a:ext cx="4192200" cy="3418500"/>
          </a:xfrm>
          <a:prstGeom prst="rect">
            <a:avLst/>
          </a:prstGeom>
          <a:noFill/>
          <a:ln>
            <a:noFill/>
          </a:ln>
        </p:spPr>
        <p:txBody>
          <a:bodyPr spcFirstLastPara="1" wrap="square" lIns="0" tIns="102850" rIns="0" bIns="0" anchor="t" anchorCtr="0">
            <a:spAutoFit/>
          </a:bodyPr>
          <a:lstStyle/>
          <a:p>
            <a:pPr marL="241300" marR="109220" lvl="0" indent="-228600" algn="just" rtl="0">
              <a:lnSpc>
                <a:spcPct val="70000"/>
              </a:lnSpc>
              <a:spcBef>
                <a:spcPts val="0"/>
              </a:spcBef>
              <a:spcAft>
                <a:spcPts val="0"/>
              </a:spcAft>
              <a:buSzPts val="2000"/>
              <a:buFont typeface="Arial"/>
              <a:buChar char="•"/>
            </a:pPr>
            <a:r>
              <a:rPr lang="en-US" sz="2000">
                <a:latin typeface="Calibri"/>
                <a:ea typeface="Calibri"/>
                <a:cs typeface="Calibri"/>
                <a:sym typeface="Calibri"/>
              </a:rPr>
              <a:t>A level-5 IoT system has multiple end  nodes and one coordinator node.</a:t>
            </a:r>
            <a:endParaRPr sz="2000">
              <a:latin typeface="Calibri"/>
              <a:ea typeface="Calibri"/>
              <a:cs typeface="Calibri"/>
              <a:sym typeface="Calibri"/>
            </a:endParaRPr>
          </a:p>
          <a:p>
            <a:pPr marL="241300" marR="209550" lvl="0" indent="-228600" algn="just" rtl="0">
              <a:lnSpc>
                <a:spcPct val="70000"/>
              </a:lnSpc>
              <a:spcBef>
                <a:spcPts val="1000"/>
              </a:spcBef>
              <a:spcAft>
                <a:spcPts val="0"/>
              </a:spcAft>
              <a:buSzPts val="2000"/>
              <a:buFont typeface="Arial"/>
              <a:buChar char="•"/>
            </a:pPr>
            <a:r>
              <a:rPr lang="en-US" sz="2000">
                <a:latin typeface="Calibri"/>
                <a:ea typeface="Calibri"/>
                <a:cs typeface="Calibri"/>
                <a:sym typeface="Calibri"/>
              </a:rPr>
              <a:t>The end nodes perform sensing  and/or actuation.</a:t>
            </a:r>
            <a:endParaRPr sz="2000">
              <a:latin typeface="Calibri"/>
              <a:ea typeface="Calibri"/>
              <a:cs typeface="Calibri"/>
              <a:sym typeface="Calibri"/>
            </a:endParaRPr>
          </a:p>
          <a:p>
            <a:pPr marL="241300" marR="5080" lvl="0" indent="-228600" algn="just" rtl="0">
              <a:lnSpc>
                <a:spcPct val="70000"/>
              </a:lnSpc>
              <a:spcBef>
                <a:spcPts val="1000"/>
              </a:spcBef>
              <a:spcAft>
                <a:spcPts val="0"/>
              </a:spcAft>
              <a:buSzPts val="2000"/>
              <a:buFont typeface="Arial"/>
              <a:buChar char="•"/>
            </a:pPr>
            <a:r>
              <a:rPr lang="en-US" sz="2000">
                <a:latin typeface="Calibri"/>
                <a:ea typeface="Calibri"/>
                <a:cs typeface="Calibri"/>
                <a:sym typeface="Calibri"/>
              </a:rPr>
              <a:t>Coordinator node collects data from  the end nodes and sends to the cloud.</a:t>
            </a:r>
            <a:endParaRPr sz="2000">
              <a:latin typeface="Calibri"/>
              <a:ea typeface="Calibri"/>
              <a:cs typeface="Calibri"/>
              <a:sym typeface="Calibri"/>
            </a:endParaRPr>
          </a:p>
          <a:p>
            <a:pPr marL="241300" marR="135255" lvl="0" indent="-228600" algn="just" rtl="0">
              <a:lnSpc>
                <a:spcPct val="70000"/>
              </a:lnSpc>
              <a:spcBef>
                <a:spcPts val="1000"/>
              </a:spcBef>
              <a:spcAft>
                <a:spcPts val="0"/>
              </a:spcAft>
              <a:buSzPts val="2000"/>
              <a:buFont typeface="Arial"/>
              <a:buChar char="•"/>
            </a:pPr>
            <a:r>
              <a:rPr lang="en-US" sz="2000">
                <a:latin typeface="Calibri"/>
                <a:ea typeface="Calibri"/>
                <a:cs typeface="Calibri"/>
                <a:sym typeface="Calibri"/>
              </a:rPr>
              <a:t>Data is stored and analyzed in the  cloud and application is cloud-based.</a:t>
            </a:r>
            <a:endParaRPr sz="2000">
              <a:latin typeface="Calibri"/>
              <a:ea typeface="Calibri"/>
              <a:cs typeface="Calibri"/>
              <a:sym typeface="Calibri"/>
            </a:endParaRPr>
          </a:p>
          <a:p>
            <a:pPr marL="241300" marR="144145" lvl="0" indent="-228600" algn="just" rtl="0">
              <a:lnSpc>
                <a:spcPct val="70000"/>
              </a:lnSpc>
              <a:spcBef>
                <a:spcPts val="1000"/>
              </a:spcBef>
              <a:spcAft>
                <a:spcPts val="0"/>
              </a:spcAft>
              <a:buSzPts val="2000"/>
              <a:buFont typeface="Arial"/>
              <a:buChar char="•"/>
            </a:pPr>
            <a:r>
              <a:rPr lang="en-US" sz="2000">
                <a:latin typeface="Calibri"/>
                <a:ea typeface="Calibri"/>
                <a:cs typeface="Calibri"/>
                <a:sym typeface="Calibri"/>
              </a:rPr>
              <a:t>Level-5 IoT systems are suitable for  solutions based on wireless sensor  networks, in which the data involved  is big and the analysis requirements  are computationally intensive.</a:t>
            </a:r>
            <a:endParaRPr sz="2000">
              <a:latin typeface="Calibri"/>
              <a:ea typeface="Calibri"/>
              <a:cs typeface="Calibri"/>
              <a:sym typeface="Calibri"/>
            </a:endParaRPr>
          </a:p>
        </p:txBody>
      </p:sp>
      <p:grpSp>
        <p:nvGrpSpPr>
          <p:cNvPr id="1095" name="Google Shape;1095;g25faae66c0b_0_160"/>
          <p:cNvGrpSpPr/>
          <p:nvPr/>
        </p:nvGrpSpPr>
        <p:grpSpPr>
          <a:xfrm>
            <a:off x="0" y="0"/>
            <a:ext cx="12191553" cy="6858000"/>
            <a:chOff x="0" y="0"/>
            <a:chExt cx="11526476" cy="6858000"/>
          </a:xfrm>
        </p:grpSpPr>
        <p:sp>
          <p:nvSpPr>
            <p:cNvPr id="1096" name="Google Shape;1096;g25faae66c0b_0_16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97" name="Google Shape;1097;g25faae66c0b_0_160"/>
            <p:cNvPicPr preferRelativeResize="0"/>
            <p:nvPr/>
          </p:nvPicPr>
          <p:blipFill rotWithShape="1">
            <a:blip r:embed="rId3">
              <a:alphaModFix/>
            </a:blip>
            <a:srcRect t="-8885" r="8634"/>
            <a:stretch/>
          </p:blipFill>
          <p:spPr>
            <a:xfrm>
              <a:off x="5285175" y="1331350"/>
              <a:ext cx="6241301" cy="5474275"/>
            </a:xfrm>
            <a:prstGeom prst="rect">
              <a:avLst/>
            </a:prstGeom>
            <a:noFill/>
            <a:ln>
              <a:noFill/>
            </a:ln>
          </p:spPr>
        </p:pic>
      </p:grpSp>
      <p:sp>
        <p:nvSpPr>
          <p:cNvPr id="1098" name="Google Shape;1098;g25faae66c0b_0_16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pic>
        <p:nvPicPr>
          <p:cNvPr id="1104" name="Google Shape;1104;g25faae66c0b_0_251"/>
          <p:cNvPicPr preferRelativeResize="0"/>
          <p:nvPr/>
        </p:nvPicPr>
        <p:blipFill>
          <a:blip r:embed="rId3">
            <a:alphaModFix/>
          </a:blip>
          <a:stretch>
            <a:fillRect/>
          </a:stretch>
        </p:blipFill>
        <p:spPr>
          <a:xfrm>
            <a:off x="441650" y="687475"/>
            <a:ext cx="10699275" cy="5860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g25faae66c0b_0_170"/>
          <p:cNvSpPr txBox="1">
            <a:spLocks noGrp="1"/>
          </p:cNvSpPr>
          <p:nvPr>
            <p:ph type="title"/>
          </p:nvPr>
        </p:nvSpPr>
        <p:spPr>
          <a:xfrm>
            <a:off x="916988" y="297175"/>
            <a:ext cx="110586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Level-6: Weather monitoring system</a:t>
            </a:r>
            <a:endParaRPr/>
          </a:p>
        </p:txBody>
      </p:sp>
      <p:sp>
        <p:nvSpPr>
          <p:cNvPr id="1110" name="Google Shape;1110;g25faae66c0b_0_170"/>
          <p:cNvSpPr txBox="1"/>
          <p:nvPr/>
        </p:nvSpPr>
        <p:spPr>
          <a:xfrm>
            <a:off x="916939" y="1757679"/>
            <a:ext cx="4172700" cy="4179000"/>
          </a:xfrm>
          <a:prstGeom prst="rect">
            <a:avLst/>
          </a:prstGeom>
          <a:noFill/>
          <a:ln>
            <a:noFill/>
          </a:ln>
        </p:spPr>
        <p:txBody>
          <a:bodyPr spcFirstLastPara="1" wrap="square" lIns="0" tIns="114925" rIns="0" bIns="0" anchor="t" anchorCtr="0">
            <a:spAutoFit/>
          </a:bodyPr>
          <a:lstStyle/>
          <a:p>
            <a:pPr marL="241300" marR="94615" lvl="0" indent="-228600" algn="l" rtl="0">
              <a:lnSpc>
                <a:spcPct val="69900"/>
              </a:lnSpc>
              <a:spcBef>
                <a:spcPts val="0"/>
              </a:spcBef>
              <a:spcAft>
                <a:spcPts val="0"/>
              </a:spcAft>
              <a:buSzPts val="2200"/>
              <a:buFont typeface="Arial"/>
              <a:buChar char="•"/>
            </a:pPr>
            <a:r>
              <a:rPr lang="en-US" sz="2200">
                <a:latin typeface="Calibri"/>
                <a:ea typeface="Calibri"/>
                <a:cs typeface="Calibri"/>
                <a:sym typeface="Calibri"/>
              </a:rPr>
              <a:t>A level-6 IoT system has multiple  independent end nodes that  perform sensing and/or actuation  and send data to the cloud.</a:t>
            </a:r>
            <a:endParaRPr sz="2200">
              <a:latin typeface="Calibri"/>
              <a:ea typeface="Calibri"/>
              <a:cs typeface="Calibri"/>
              <a:sym typeface="Calibri"/>
            </a:endParaRPr>
          </a:p>
          <a:p>
            <a:pPr marL="241300" marR="465455" lvl="0" indent="-228600" algn="l" rtl="0">
              <a:lnSpc>
                <a:spcPct val="69900"/>
              </a:lnSpc>
              <a:spcBef>
                <a:spcPts val="1000"/>
              </a:spcBef>
              <a:spcAft>
                <a:spcPts val="0"/>
              </a:spcAft>
              <a:buSzPts val="2200"/>
              <a:buFont typeface="Arial"/>
              <a:buChar char="•"/>
            </a:pPr>
            <a:r>
              <a:rPr lang="en-US" sz="2200">
                <a:latin typeface="Calibri"/>
                <a:ea typeface="Calibri"/>
                <a:cs typeface="Calibri"/>
                <a:sym typeface="Calibri"/>
              </a:rPr>
              <a:t>Data is stored in the cloud and  application is cloud-based.</a:t>
            </a:r>
            <a:endParaRPr sz="2200">
              <a:latin typeface="Calibri"/>
              <a:ea typeface="Calibri"/>
              <a:cs typeface="Calibri"/>
              <a:sym typeface="Calibri"/>
            </a:endParaRPr>
          </a:p>
          <a:p>
            <a:pPr marL="241300" marR="50800" lvl="0" indent="-228600" algn="l" rtl="0">
              <a:lnSpc>
                <a:spcPct val="69900"/>
              </a:lnSpc>
              <a:spcBef>
                <a:spcPts val="994"/>
              </a:spcBef>
              <a:spcAft>
                <a:spcPts val="0"/>
              </a:spcAft>
              <a:buSzPts val="2200"/>
              <a:buFont typeface="Arial"/>
              <a:buChar char="•"/>
            </a:pPr>
            <a:r>
              <a:rPr lang="en-US" sz="2200">
                <a:latin typeface="Calibri"/>
                <a:ea typeface="Calibri"/>
                <a:cs typeface="Calibri"/>
                <a:sym typeface="Calibri"/>
              </a:rPr>
              <a:t>The analytics component analyzes  the data and stores the results in  the cloud database.</a:t>
            </a:r>
            <a:endParaRPr sz="2200">
              <a:latin typeface="Calibri"/>
              <a:ea typeface="Calibri"/>
              <a:cs typeface="Calibri"/>
              <a:sym typeface="Calibri"/>
            </a:endParaRPr>
          </a:p>
          <a:p>
            <a:pPr marL="241300" marR="69850" lvl="0" indent="-228600" algn="l" rtl="0">
              <a:lnSpc>
                <a:spcPct val="69900"/>
              </a:lnSpc>
              <a:spcBef>
                <a:spcPts val="1000"/>
              </a:spcBef>
              <a:spcAft>
                <a:spcPts val="0"/>
              </a:spcAft>
              <a:buSzPts val="2200"/>
              <a:buFont typeface="Arial"/>
              <a:buChar char="•"/>
            </a:pPr>
            <a:r>
              <a:rPr lang="en-US" sz="2200">
                <a:latin typeface="Calibri"/>
                <a:ea typeface="Calibri"/>
                <a:cs typeface="Calibri"/>
                <a:sym typeface="Calibri"/>
              </a:rPr>
              <a:t>The results are visualized with the  cloud-based application.</a:t>
            </a:r>
            <a:endParaRPr sz="2200">
              <a:latin typeface="Calibri"/>
              <a:ea typeface="Calibri"/>
              <a:cs typeface="Calibri"/>
              <a:sym typeface="Calibri"/>
            </a:endParaRPr>
          </a:p>
          <a:p>
            <a:pPr marL="241300" marR="5080" lvl="0" indent="-228600" algn="l" rtl="0">
              <a:lnSpc>
                <a:spcPct val="69900"/>
              </a:lnSpc>
              <a:spcBef>
                <a:spcPts val="1000"/>
              </a:spcBef>
              <a:spcAft>
                <a:spcPts val="0"/>
              </a:spcAft>
              <a:buSzPts val="2200"/>
              <a:buFont typeface="Arial"/>
              <a:buChar char="•"/>
            </a:pPr>
            <a:r>
              <a:rPr lang="en-US" sz="2200">
                <a:latin typeface="Calibri"/>
                <a:ea typeface="Calibri"/>
                <a:cs typeface="Calibri"/>
                <a:sym typeface="Calibri"/>
              </a:rPr>
              <a:t>The centralized controller is aware  of the status of all the end nodes  and sends control commands to  the nodes.</a:t>
            </a:r>
            <a:endParaRPr sz="2200">
              <a:latin typeface="Calibri"/>
              <a:ea typeface="Calibri"/>
              <a:cs typeface="Calibri"/>
              <a:sym typeface="Calibri"/>
            </a:endParaRPr>
          </a:p>
        </p:txBody>
      </p:sp>
      <p:grpSp>
        <p:nvGrpSpPr>
          <p:cNvPr id="1111" name="Google Shape;1111;g25faae66c0b_0_170"/>
          <p:cNvGrpSpPr/>
          <p:nvPr/>
        </p:nvGrpSpPr>
        <p:grpSpPr>
          <a:xfrm>
            <a:off x="0" y="0"/>
            <a:ext cx="12109475" cy="6858000"/>
            <a:chOff x="0" y="0"/>
            <a:chExt cx="11517477" cy="6858000"/>
          </a:xfrm>
        </p:grpSpPr>
        <p:sp>
          <p:nvSpPr>
            <p:cNvPr id="1112" name="Google Shape;1112;g25faae66c0b_0_17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13" name="Google Shape;1113;g25faae66c0b_0_170"/>
            <p:cNvPicPr preferRelativeResize="0"/>
            <p:nvPr/>
          </p:nvPicPr>
          <p:blipFill rotWithShape="1">
            <a:blip r:embed="rId3">
              <a:alphaModFix/>
            </a:blip>
            <a:srcRect/>
            <a:stretch/>
          </p:blipFill>
          <p:spPr>
            <a:xfrm>
              <a:off x="5295891" y="1415200"/>
              <a:ext cx="6221586" cy="5390425"/>
            </a:xfrm>
            <a:prstGeom prst="rect">
              <a:avLst/>
            </a:prstGeom>
            <a:noFill/>
            <a:ln>
              <a:noFill/>
            </a:ln>
          </p:spPr>
        </p:pic>
      </p:grpSp>
      <p:sp>
        <p:nvSpPr>
          <p:cNvPr id="1114" name="Google Shape;1114;g25faae66c0b_0_17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25faae66c0b_0_258"/>
          <p:cNvSpPr txBox="1">
            <a:spLocks noGrp="1"/>
          </p:cNvSpPr>
          <p:nvPr>
            <p:ph type="body" idx="1"/>
          </p:nvPr>
        </p:nvSpPr>
        <p:spPr>
          <a:xfrm>
            <a:off x="916939" y="1801495"/>
            <a:ext cx="103581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21" name="Google Shape;1121;g25faae66c0b_0_258"/>
          <p:cNvPicPr preferRelativeResize="0"/>
          <p:nvPr/>
        </p:nvPicPr>
        <p:blipFill>
          <a:blip r:embed="rId3">
            <a:alphaModFix/>
          </a:blip>
          <a:stretch>
            <a:fillRect/>
          </a:stretch>
        </p:blipFill>
        <p:spPr>
          <a:xfrm>
            <a:off x="1016650" y="252800"/>
            <a:ext cx="10301575" cy="6295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g25d4ec4d5ed_1_16"/>
          <p:cNvSpPr txBox="1">
            <a:spLocks noGrp="1"/>
          </p:cNvSpPr>
          <p:nvPr>
            <p:ph type="title"/>
          </p:nvPr>
        </p:nvSpPr>
        <p:spPr>
          <a:xfrm>
            <a:off x="1484300" y="-152400"/>
            <a:ext cx="10018800" cy="595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US" sz="2600" b="1"/>
              <a:t>IOT: Conceptual View</a:t>
            </a:r>
            <a:endParaRPr sz="2600" b="1"/>
          </a:p>
        </p:txBody>
      </p:sp>
      <p:sp>
        <p:nvSpPr>
          <p:cNvPr id="1128" name="Google Shape;1128;g25d4ec4d5ed_1_16"/>
          <p:cNvSpPr txBox="1">
            <a:spLocks noGrp="1"/>
          </p:cNvSpPr>
          <p:nvPr>
            <p:ph type="body" idx="1"/>
          </p:nvPr>
        </p:nvSpPr>
        <p:spPr>
          <a:xfrm>
            <a:off x="1484300" y="906626"/>
            <a:ext cx="10018800" cy="4960800"/>
          </a:xfrm>
          <a:prstGeom prst="rect">
            <a:avLst/>
          </a:prstGeom>
        </p:spPr>
        <p:txBody>
          <a:bodyPr spcFirstLastPara="1" wrap="square" lIns="91425" tIns="45700" rIns="91425" bIns="45700" anchor="ctr" anchorCtr="0">
            <a:noAutofit/>
          </a:bodyPr>
          <a:lstStyle/>
          <a:p>
            <a:pPr marL="520700" marR="76200" lvl="0" indent="-228600" algn="just" rtl="0">
              <a:lnSpc>
                <a:spcPct val="100000"/>
              </a:lnSpc>
              <a:spcBef>
                <a:spcPts val="0"/>
              </a:spcBef>
              <a:spcAft>
                <a:spcPts val="0"/>
              </a:spcAft>
              <a:buNone/>
            </a:pPr>
            <a:r>
              <a:rPr lang="en-US"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marL="520700" marR="76200" lvl="0" indent="-228600" algn="just" rtl="0">
              <a:lnSpc>
                <a:spcPct val="100000"/>
              </a:lnSpc>
              <a:spcBef>
                <a:spcPts val="0"/>
              </a:spcBef>
              <a:spcAft>
                <a:spcPts val="0"/>
              </a:spcAft>
              <a:buNone/>
            </a:pPr>
            <a:endParaRPr sz="100">
              <a:latin typeface="Times New Roman"/>
              <a:ea typeface="Times New Roman"/>
              <a:cs typeface="Times New Roman"/>
              <a:sym typeface="Times New Roman"/>
            </a:endParaRPr>
          </a:p>
          <a:p>
            <a:pPr marL="520700" marR="76200" lvl="0" indent="-228600" algn="just" rtl="0">
              <a:lnSpc>
                <a:spcPct val="100000"/>
              </a:lnSpc>
              <a:spcBef>
                <a:spcPts val="0"/>
              </a:spcBef>
              <a:spcAft>
                <a:spcPts val="0"/>
              </a:spcAft>
              <a:buNone/>
            </a:pPr>
            <a:endParaRPr sz="100">
              <a:latin typeface="Times New Roman"/>
              <a:ea typeface="Times New Roman"/>
              <a:cs typeface="Times New Roman"/>
              <a:sym typeface="Times New Roman"/>
            </a:endParaRPr>
          </a:p>
          <a:p>
            <a:pPr marL="520700" marR="76200" lvl="0" indent="-228600" algn="just" rtl="0">
              <a:lnSpc>
                <a:spcPct val="100000"/>
              </a:lnSpc>
              <a:spcBef>
                <a:spcPts val="0"/>
              </a:spcBef>
              <a:spcAft>
                <a:spcPts val="0"/>
              </a:spcAft>
              <a:buNone/>
            </a:pPr>
            <a:endParaRPr sz="2200">
              <a:latin typeface="Times New Roman"/>
              <a:ea typeface="Times New Roman"/>
              <a:cs typeface="Times New Roman"/>
              <a:sym typeface="Times New Roman"/>
            </a:endParaRPr>
          </a:p>
          <a:p>
            <a:pPr marL="457200" marR="76200" lvl="0"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The main tasks of this framework are to analyze and determine the smart activities of these intelligent devices through maintaining a dynamic interconnection among those devices. The proposed framework will help to standardize IoT infrastructure so that it can receive e-services based on context information leaving the current infrastructure unchanged. The active collaboration of these heterogeneous devices and protocols can lead to future ambient computing where the maximum utilization of cloud computing will be ensured.</a:t>
            </a:r>
            <a:endParaRPr sz="2200">
              <a:latin typeface="Times New Roman"/>
              <a:ea typeface="Times New Roman"/>
              <a:cs typeface="Times New Roman"/>
              <a:sym typeface="Times New Roman"/>
            </a:endParaRPr>
          </a:p>
          <a:p>
            <a:pPr marL="457200" marR="76200" lvl="0"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This model is capable of logical division of physical devices placement, creation of virtual links among different domains, networks and collaborate among multiple application without any central coordination system. IaaS can afford standard functionalities to accommodate and provides access to cloud infrastructure. The service is generally offered by modern data centers maintained by giant companies and organization. It is categorized as virtualization of resources which permits a user to install and run application over virtualization layer and allows the system to be distributed, configurable and scalable.</a:t>
            </a:r>
            <a:endParaRPr sz="2200">
              <a:latin typeface="Times New Roman"/>
              <a:ea typeface="Times New Roman"/>
              <a:cs typeface="Times New Roman"/>
              <a:sym typeface="Times New Roman"/>
            </a:endParaRPr>
          </a:p>
          <a:p>
            <a:pPr marL="457200" marR="76200" lvl="0"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Total infrastructure system can be categorized into 4 layers to receive context supported e-services out of raw data from the Internet of Things. These 4 layers establish a generic framework that does not alter the current network infrastructure but create an interfacing among services and entities through network virtualization.</a:t>
            </a:r>
            <a:endParaRPr sz="2200">
              <a:latin typeface="Times New Roman"/>
              <a:ea typeface="Times New Roman"/>
              <a:cs typeface="Times New Roman"/>
              <a:sym typeface="Times New Roman"/>
            </a:endParaRPr>
          </a:p>
          <a:p>
            <a:pPr marL="0" lvl="0" indent="0" algn="l" rtl="0">
              <a:lnSpc>
                <a:spcPct val="100000"/>
              </a:lnSpc>
              <a:spcBef>
                <a:spcPts val="360"/>
              </a:spcBef>
              <a:spcAft>
                <a:spcPts val="600"/>
              </a:spcAft>
              <a:buNone/>
            </a:pPr>
            <a:endParaRPr sz="2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9"/>
          <p:cNvSpPr txBox="1">
            <a:spLocks noGrp="1"/>
          </p:cNvSpPr>
          <p:nvPr>
            <p:ph type="title"/>
          </p:nvPr>
        </p:nvSpPr>
        <p:spPr>
          <a:xfrm>
            <a:off x="1484311" y="-4572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2) Connectivity</a:t>
            </a:r>
            <a:endParaRPr/>
          </a:p>
        </p:txBody>
      </p:sp>
      <p:sp>
        <p:nvSpPr>
          <p:cNvPr id="314" name="Google Shape;314;p9"/>
          <p:cNvSpPr txBox="1">
            <a:spLocks noGrp="1"/>
          </p:cNvSpPr>
          <p:nvPr>
            <p:ph type="body" idx="1"/>
          </p:nvPr>
        </p:nvSpPr>
        <p:spPr>
          <a:xfrm>
            <a:off x="1484310" y="3200399"/>
            <a:ext cx="10018800" cy="3124200"/>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480"/>
              <a:buChar char="•"/>
            </a:pPr>
            <a:r>
              <a:rPr lang="en-US">
                <a:latin typeface="Arial"/>
                <a:ea typeface="Arial"/>
                <a:cs typeface="Arial"/>
                <a:sym typeface="Arial"/>
              </a:rPr>
              <a:t>All the collected data is sent to a cloud infrastructure. </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The sensors should be connected to the cloud using various mediums of communications. </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These communication mediums include mobile or satellite networks, Bluetooth, WI-FI, WAN, etc. </a:t>
            </a:r>
            <a:endParaRPr>
              <a:latin typeface="Arial"/>
              <a:ea typeface="Arial"/>
              <a:cs typeface="Arial"/>
              <a:sym typeface="Arial"/>
            </a:endParaRPr>
          </a:p>
        </p:txBody>
      </p:sp>
      <p:pic>
        <p:nvPicPr>
          <p:cNvPr id="315" name="Google Shape;315;p9"/>
          <p:cNvPicPr preferRelativeResize="0"/>
          <p:nvPr/>
        </p:nvPicPr>
        <p:blipFill rotWithShape="1">
          <a:blip r:embed="rId3">
            <a:alphaModFix/>
          </a:blip>
          <a:srcRect/>
          <a:stretch/>
        </p:blipFill>
        <p:spPr>
          <a:xfrm>
            <a:off x="2286000" y="819148"/>
            <a:ext cx="7257146" cy="22860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8"/>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endParaRPr/>
          </a:p>
        </p:txBody>
      </p:sp>
      <p:sp>
        <p:nvSpPr>
          <p:cNvPr id="1134" name="Google Shape;1134;p68"/>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p>
            <a:pPr marL="285750" lvl="0" indent="-64770" algn="l" rtl="0">
              <a:spcBef>
                <a:spcPts val="0"/>
              </a:spcBef>
              <a:spcAft>
                <a:spcPts val="0"/>
              </a:spcAft>
              <a:buSzPts val="3480"/>
              <a:buNone/>
            </a:pPr>
            <a:endParaRPr/>
          </a:p>
        </p:txBody>
      </p:sp>
      <p:pic>
        <p:nvPicPr>
          <p:cNvPr id="1135" name="Google Shape;1135;p68"/>
          <p:cNvPicPr preferRelativeResize="0"/>
          <p:nvPr/>
        </p:nvPicPr>
        <p:blipFill rotWithShape="1">
          <a:blip r:embed="rId3">
            <a:alphaModFix/>
          </a:blip>
          <a:srcRect/>
          <a:stretch/>
        </p:blipFill>
        <p:spPr>
          <a:xfrm>
            <a:off x="2008075" y="68100"/>
            <a:ext cx="9867350" cy="678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p:nvPr>
        </p:nvSpPr>
        <p:spPr>
          <a:xfrm>
            <a:off x="1484311" y="-3810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3) Data Processing</a:t>
            </a:r>
            <a:endParaRPr/>
          </a:p>
        </p:txBody>
      </p:sp>
      <p:sp>
        <p:nvSpPr>
          <p:cNvPr id="321" name="Google Shape;321;p10"/>
          <p:cNvSpPr txBox="1">
            <a:spLocks noGrp="1"/>
          </p:cNvSpPr>
          <p:nvPr>
            <p:ph type="body" idx="1"/>
          </p:nvPr>
        </p:nvSpPr>
        <p:spPr>
          <a:xfrm>
            <a:off x="1484310" y="3047999"/>
            <a:ext cx="10018800" cy="3124200"/>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480"/>
              <a:buChar char="•"/>
            </a:pPr>
            <a:r>
              <a:rPr lang="en-US">
                <a:latin typeface="Arial"/>
                <a:ea typeface="Arial"/>
                <a:cs typeface="Arial"/>
                <a:sym typeface="Arial"/>
              </a:rPr>
              <a:t>Once that data is collected, and it gets to the cloud, the software performs processing on the gathered data. </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This process can be just checking the temperature reading on devices like AC or heaters. </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However, it can sometimes also be very complex like identifying objects, using computer vision on video. </a:t>
            </a:r>
            <a:endParaRPr>
              <a:latin typeface="Arial"/>
              <a:ea typeface="Arial"/>
              <a:cs typeface="Arial"/>
              <a:sym typeface="Arial"/>
            </a:endParaRPr>
          </a:p>
        </p:txBody>
      </p:sp>
      <p:pic>
        <p:nvPicPr>
          <p:cNvPr id="322" name="Google Shape;322;p10"/>
          <p:cNvPicPr preferRelativeResize="0"/>
          <p:nvPr/>
        </p:nvPicPr>
        <p:blipFill rotWithShape="1">
          <a:blip r:embed="rId3">
            <a:alphaModFix/>
          </a:blip>
          <a:srcRect/>
          <a:stretch/>
        </p:blipFill>
        <p:spPr>
          <a:xfrm>
            <a:off x="2438400" y="742948"/>
            <a:ext cx="7257146" cy="2286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1484311" y="-3810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4)User Interface</a:t>
            </a:r>
            <a:endParaRPr/>
          </a:p>
        </p:txBody>
      </p:sp>
      <p:sp>
        <p:nvSpPr>
          <p:cNvPr id="328" name="Google Shape;328;p11"/>
          <p:cNvSpPr/>
          <p:nvPr/>
        </p:nvSpPr>
        <p:spPr>
          <a:xfrm>
            <a:off x="1642268" y="3411133"/>
            <a:ext cx="10018800" cy="26778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accent1"/>
              </a:buClr>
              <a:buSzPts val="2400"/>
              <a:buChar char="•"/>
            </a:pPr>
            <a:r>
              <a:rPr lang="en-US" sz="2400" i="0" u="none" strike="noStrike" cap="none">
                <a:solidFill>
                  <a:schemeClr val="dk1"/>
                </a:solidFill>
              </a:rPr>
              <a:t>The information needs to be available to the end-user in some way which can be achieved by triggering alarms on their phones or sending them notification through email or text message. </a:t>
            </a:r>
            <a:endParaRPr/>
          </a:p>
          <a:p>
            <a:pPr marL="342900" marR="0" lvl="0" indent="-342900" algn="l" rtl="0">
              <a:spcBef>
                <a:spcPts val="0"/>
              </a:spcBef>
              <a:spcAft>
                <a:spcPts val="0"/>
              </a:spcAft>
              <a:buClr>
                <a:schemeClr val="accent1"/>
              </a:buClr>
              <a:buSzPts val="2400"/>
              <a:buChar char="o"/>
            </a:pPr>
            <a:r>
              <a:rPr lang="en-US" sz="2400" i="0" u="none" strike="noStrike" cap="none">
                <a:solidFill>
                  <a:schemeClr val="dk1"/>
                </a:solidFill>
              </a:rPr>
              <a:t>The user sometimes might need an interface which actively checks their IoT system. </a:t>
            </a:r>
            <a:endParaRPr/>
          </a:p>
          <a:p>
            <a:pPr marL="342900" marR="0" lvl="0" indent="-342900" algn="l" rtl="0">
              <a:spcBef>
                <a:spcPts val="0"/>
              </a:spcBef>
              <a:spcAft>
                <a:spcPts val="0"/>
              </a:spcAft>
              <a:buClr>
                <a:schemeClr val="accent1"/>
              </a:buClr>
              <a:buSzPts val="2400"/>
              <a:buChar char="•"/>
            </a:pPr>
            <a:r>
              <a:rPr lang="en-US" sz="2400" i="0" u="none" strike="noStrike" cap="none">
                <a:solidFill>
                  <a:schemeClr val="dk1"/>
                </a:solidFill>
              </a:rPr>
              <a:t>For example, the user has a camera installed in his home. He wants to access video recording and all the feeds with the help of a web server. </a:t>
            </a:r>
            <a:endParaRPr sz="2400" i="0" u="none" strike="noStrike" cap="none">
              <a:solidFill>
                <a:schemeClr val="dk1"/>
              </a:solidFill>
            </a:endParaRPr>
          </a:p>
        </p:txBody>
      </p:sp>
      <p:pic>
        <p:nvPicPr>
          <p:cNvPr id="329" name="Google Shape;329;p11"/>
          <p:cNvPicPr preferRelativeResize="0"/>
          <p:nvPr/>
        </p:nvPicPr>
        <p:blipFill rotWithShape="1">
          <a:blip r:embed="rId3">
            <a:alphaModFix/>
          </a:blip>
          <a:srcRect/>
          <a:stretch/>
        </p:blipFill>
        <p:spPr>
          <a:xfrm>
            <a:off x="2819400" y="1123948"/>
            <a:ext cx="7257146" cy="228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2"/>
          <p:cNvSpPr txBox="1">
            <a:spLocks noGrp="1"/>
          </p:cNvSpPr>
          <p:nvPr>
            <p:ph type="title"/>
          </p:nvPr>
        </p:nvSpPr>
        <p:spPr>
          <a:xfrm>
            <a:off x="1484311" y="762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What is an example of an Internet of Things device?</a:t>
            </a:r>
            <a:endParaRPr/>
          </a:p>
        </p:txBody>
      </p:sp>
      <p:sp>
        <p:nvSpPr>
          <p:cNvPr id="341" name="Google Shape;341;p12"/>
          <p:cNvSpPr txBox="1">
            <a:spLocks noGrp="1"/>
          </p:cNvSpPr>
          <p:nvPr>
            <p:ph type="body" idx="1"/>
          </p:nvPr>
        </p:nvSpPr>
        <p:spPr>
          <a:xfrm>
            <a:off x="1484310" y="2133599"/>
            <a:ext cx="10018800" cy="3124200"/>
          </a:xfrm>
          <a:prstGeom prst="rect">
            <a:avLst/>
          </a:prstGeom>
          <a:noFill/>
          <a:ln>
            <a:noFill/>
          </a:ln>
        </p:spPr>
        <p:txBody>
          <a:bodyPr spcFirstLastPara="1" wrap="square" lIns="91425" tIns="45700" rIns="91425" bIns="45700" anchor="ctr" anchorCtr="0">
            <a:noAutofit/>
          </a:bodyPr>
          <a:lstStyle/>
          <a:p>
            <a:pPr marL="285750" lvl="0" indent="-333248" algn="l" rtl="0">
              <a:spcBef>
                <a:spcPts val="0"/>
              </a:spcBef>
              <a:spcAft>
                <a:spcPts val="0"/>
              </a:spcAft>
              <a:buSzPts val="3358"/>
              <a:buChar char="•"/>
            </a:pPr>
            <a:r>
              <a:rPr lang="en-US">
                <a:latin typeface="Arial"/>
                <a:ea typeface="Arial"/>
                <a:cs typeface="Arial"/>
                <a:sym typeface="Arial"/>
              </a:rPr>
              <a:t>A light bulb that can be switched on using a smartphone app</a:t>
            </a:r>
            <a:endParaRPr sz="2440">
              <a:latin typeface="Arial"/>
              <a:ea typeface="Arial"/>
              <a:cs typeface="Arial"/>
              <a:sym typeface="Arial"/>
            </a:endParaRPr>
          </a:p>
          <a:p>
            <a:pPr marL="285750" lvl="0" indent="-294576" algn="l" rtl="0">
              <a:lnSpc>
                <a:spcPct val="80000"/>
              </a:lnSpc>
              <a:spcBef>
                <a:spcPts val="1044"/>
              </a:spcBef>
              <a:spcAft>
                <a:spcPts val="0"/>
              </a:spcAft>
              <a:buSzPts val="3358"/>
              <a:buChar char="•"/>
            </a:pPr>
            <a:r>
              <a:rPr lang="en-US" sz="2440">
                <a:latin typeface="Arial"/>
                <a:ea typeface="Arial"/>
                <a:cs typeface="Arial"/>
                <a:sym typeface="Arial"/>
              </a:rPr>
              <a:t>An IoT device could be fluffy or  serious. </a:t>
            </a:r>
            <a:endParaRPr sz="2440">
              <a:latin typeface="Arial"/>
              <a:ea typeface="Arial"/>
              <a:cs typeface="Arial"/>
              <a:sym typeface="Arial"/>
            </a:endParaRPr>
          </a:p>
          <a:p>
            <a:pPr marL="285750" lvl="0" indent="-294576" algn="l" rtl="0">
              <a:lnSpc>
                <a:spcPct val="80000"/>
              </a:lnSpc>
              <a:spcBef>
                <a:spcPts val="1044"/>
              </a:spcBef>
              <a:spcAft>
                <a:spcPts val="0"/>
              </a:spcAft>
              <a:buSzPts val="3358"/>
              <a:buChar char="•"/>
            </a:pPr>
            <a:r>
              <a:rPr lang="en-US" sz="2440">
                <a:latin typeface="Arial"/>
                <a:ea typeface="Arial"/>
                <a:cs typeface="Arial"/>
                <a:sym typeface="Arial"/>
              </a:rPr>
              <a:t>Some larger objects may themselves be filled with many smaller IoT components</a:t>
            </a:r>
            <a:endParaRPr sz="2440">
              <a:latin typeface="Arial"/>
              <a:ea typeface="Arial"/>
              <a:cs typeface="Arial"/>
              <a:sym typeface="Arial"/>
            </a:endParaRPr>
          </a:p>
          <a:p>
            <a:pPr marL="285750" lvl="0" indent="0" algn="l" rtl="0">
              <a:lnSpc>
                <a:spcPct val="80000"/>
              </a:lnSpc>
              <a:spcBef>
                <a:spcPts val="1044"/>
              </a:spcBef>
              <a:spcAft>
                <a:spcPts val="0"/>
              </a:spcAft>
              <a:buNone/>
            </a:pPr>
            <a:r>
              <a:rPr lang="en-US" sz="2440">
                <a:solidFill>
                  <a:srgbClr val="444444"/>
                </a:solidFill>
                <a:latin typeface="Arial"/>
                <a:ea typeface="Arial"/>
                <a:cs typeface="Arial"/>
                <a:sym typeface="Arial"/>
              </a:rPr>
              <a:t> </a:t>
            </a:r>
            <a:r>
              <a:rPr lang="en-US" sz="2440">
                <a:latin typeface="Arial"/>
                <a:ea typeface="Arial"/>
                <a:cs typeface="Arial"/>
                <a:sym typeface="Arial"/>
              </a:rPr>
              <a:t>  – e.g. </a:t>
            </a:r>
            <a:r>
              <a:rPr lang="en-US" sz="2440" i="0">
                <a:latin typeface="Arial"/>
                <a:ea typeface="Arial"/>
                <a:cs typeface="Arial"/>
                <a:sym typeface="Arial"/>
              </a:rPr>
              <a:t>smart cities projects </a:t>
            </a:r>
            <a:r>
              <a:rPr lang="en-US">
                <a:solidFill>
                  <a:srgbClr val="444444"/>
                </a:solidFill>
              </a:rPr>
              <a:t>are filling entire regions with sensors to help us understand and control the environment.</a:t>
            </a:r>
            <a:endParaRPr/>
          </a:p>
          <a:p>
            <a:pPr marL="285750" lvl="0" indent="0" algn="l" rtl="0">
              <a:lnSpc>
                <a:spcPct val="80000"/>
              </a:lnSpc>
              <a:spcBef>
                <a:spcPts val="1044"/>
              </a:spcBef>
              <a:spcAft>
                <a:spcPts val="0"/>
              </a:spcAft>
              <a:buNone/>
            </a:pPr>
            <a:endParaRPr sz="244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2f0e34190a_0_0"/>
          <p:cNvSpPr txBox="1">
            <a:spLocks noGrp="1"/>
          </p:cNvSpPr>
          <p:nvPr>
            <p:ph type="title"/>
          </p:nvPr>
        </p:nvSpPr>
        <p:spPr>
          <a:xfrm>
            <a:off x="1484311" y="-46206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Characteristics</a:t>
            </a:r>
            <a:endParaRPr b="1"/>
          </a:p>
        </p:txBody>
      </p:sp>
      <p:sp>
        <p:nvSpPr>
          <p:cNvPr id="347" name="Google Shape;347;g22f0e34190a_0_0"/>
          <p:cNvSpPr txBox="1">
            <a:spLocks noGrp="1"/>
          </p:cNvSpPr>
          <p:nvPr>
            <p:ph type="body" idx="1"/>
          </p:nvPr>
        </p:nvSpPr>
        <p:spPr>
          <a:xfrm>
            <a:off x="1484311" y="2628088"/>
            <a:ext cx="10018800" cy="31242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3190"/>
              <a:buNone/>
            </a:pPr>
            <a:r>
              <a:rPr lang="en-US" b="1">
                <a:latin typeface="Arial"/>
                <a:ea typeface="Arial"/>
                <a:cs typeface="Arial"/>
                <a:sym typeface="Arial"/>
              </a:rPr>
              <a:t>1.</a:t>
            </a:r>
            <a:r>
              <a:rPr lang="en-US" b="1" i="0">
                <a:latin typeface="Arial"/>
                <a:ea typeface="Arial"/>
                <a:cs typeface="Arial"/>
                <a:sym typeface="Arial"/>
              </a:rPr>
              <a:t> Dynamic and Self-Adapting </a:t>
            </a:r>
            <a:endParaRPr>
              <a:latin typeface="Arial"/>
              <a:ea typeface="Arial"/>
              <a:cs typeface="Arial"/>
              <a:sym typeface="Arial"/>
            </a:endParaRPr>
          </a:p>
          <a:p>
            <a:pPr marL="0" lvl="0" indent="0" algn="just" rtl="0">
              <a:spcBef>
                <a:spcPts val="1040"/>
              </a:spcBef>
              <a:spcAft>
                <a:spcPts val="0"/>
              </a:spcAft>
              <a:buSzPts val="3190"/>
              <a:buNone/>
            </a:pPr>
            <a:r>
              <a:rPr lang="en-US" i="0">
                <a:latin typeface="Arial"/>
                <a:ea typeface="Arial"/>
                <a:cs typeface="Arial"/>
                <a:sym typeface="Arial"/>
              </a:rPr>
              <a:t>IoT devices</a:t>
            </a:r>
            <a:r>
              <a:rPr lang="en-US">
                <a:latin typeface="Arial"/>
                <a:ea typeface="Arial"/>
                <a:cs typeface="Arial"/>
                <a:sym typeface="Arial"/>
              </a:rPr>
              <a:t> </a:t>
            </a:r>
            <a:r>
              <a:rPr lang="en-US" i="0">
                <a:latin typeface="Arial"/>
                <a:ea typeface="Arial"/>
                <a:cs typeface="Arial"/>
                <a:sym typeface="Arial"/>
              </a:rPr>
              <a:t>dynamically adapt themselves to changing contexts and scenarios.  </a:t>
            </a:r>
            <a:endParaRPr i="0">
              <a:latin typeface="Arial"/>
              <a:ea typeface="Arial"/>
              <a:cs typeface="Arial"/>
              <a:sym typeface="Arial"/>
            </a:endParaRPr>
          </a:p>
          <a:p>
            <a:pPr marL="0" lvl="0" indent="0" algn="just" rtl="0">
              <a:spcBef>
                <a:spcPts val="1040"/>
              </a:spcBef>
              <a:spcAft>
                <a:spcPts val="0"/>
              </a:spcAft>
              <a:buSzPts val="3190"/>
              <a:buNone/>
            </a:pPr>
            <a:r>
              <a:rPr lang="en-US">
                <a:latin typeface="Arial"/>
                <a:ea typeface="Arial"/>
                <a:cs typeface="Arial"/>
                <a:sym typeface="Arial"/>
              </a:rPr>
              <a:t>e.g A</a:t>
            </a:r>
            <a:r>
              <a:rPr lang="en-US" i="0">
                <a:latin typeface="Arial"/>
                <a:ea typeface="Arial"/>
                <a:cs typeface="Arial"/>
                <a:sym typeface="Arial"/>
              </a:rPr>
              <a:t> surveillance</a:t>
            </a:r>
            <a:r>
              <a:rPr lang="en-US">
                <a:latin typeface="Arial"/>
                <a:ea typeface="Arial"/>
                <a:cs typeface="Arial"/>
                <a:sym typeface="Arial"/>
              </a:rPr>
              <a:t> camera</a:t>
            </a:r>
            <a:r>
              <a:rPr lang="en-US" i="0">
                <a:latin typeface="Arial"/>
                <a:ea typeface="Arial"/>
                <a:cs typeface="Arial"/>
                <a:sym typeface="Arial"/>
              </a:rPr>
              <a:t> should be adaptable to work in different light situations (morning, afternoon, and night).</a:t>
            </a:r>
            <a:endParaRPr i="0">
              <a:latin typeface="Arial"/>
              <a:ea typeface="Arial"/>
              <a:cs typeface="Arial"/>
              <a:sym typeface="Arial"/>
            </a:endParaRPr>
          </a:p>
          <a:p>
            <a:pPr marL="0" lvl="0" indent="0" algn="just" rtl="0">
              <a:spcBef>
                <a:spcPts val="1040"/>
              </a:spcBef>
              <a:spcAft>
                <a:spcPts val="0"/>
              </a:spcAft>
              <a:buSzPts val="3190"/>
              <a:buNone/>
            </a:pPr>
            <a:endParaRPr>
              <a:latin typeface="Arial"/>
              <a:ea typeface="Arial"/>
              <a:cs typeface="Arial"/>
              <a:sym typeface="Arial"/>
            </a:endParaRPr>
          </a:p>
          <a:p>
            <a:pPr marL="0" lvl="0" indent="0" algn="just" rtl="0">
              <a:spcBef>
                <a:spcPts val="1040"/>
              </a:spcBef>
              <a:spcAft>
                <a:spcPts val="0"/>
              </a:spcAft>
              <a:buSzPts val="3190"/>
              <a:buNone/>
            </a:pPr>
            <a:r>
              <a:rPr lang="en-US" b="1">
                <a:latin typeface="Arial"/>
                <a:ea typeface="Arial"/>
                <a:cs typeface="Arial"/>
                <a:sym typeface="Arial"/>
              </a:rPr>
              <a:t>2</a:t>
            </a:r>
            <a:r>
              <a:rPr lang="en-US" b="1" i="0">
                <a:latin typeface="Arial"/>
                <a:ea typeface="Arial"/>
                <a:cs typeface="Arial"/>
                <a:sym typeface="Arial"/>
              </a:rPr>
              <a:t>. </a:t>
            </a:r>
            <a:r>
              <a:rPr lang="en-US" b="1">
                <a:latin typeface="Arial"/>
                <a:ea typeface="Arial"/>
                <a:cs typeface="Arial"/>
                <a:sym typeface="Arial"/>
              </a:rPr>
              <a:t>Self Configuring</a:t>
            </a:r>
            <a:endParaRPr>
              <a:latin typeface="Arial"/>
              <a:ea typeface="Arial"/>
              <a:cs typeface="Arial"/>
              <a:sym typeface="Arial"/>
            </a:endParaRPr>
          </a:p>
          <a:p>
            <a:pPr marL="0" lvl="0" indent="0" algn="just" rtl="0">
              <a:spcBef>
                <a:spcPts val="1040"/>
              </a:spcBef>
              <a:spcAft>
                <a:spcPts val="0"/>
              </a:spcAft>
              <a:buSzPts val="3190"/>
              <a:buNone/>
            </a:pPr>
            <a:r>
              <a:rPr lang="en-US">
                <a:latin typeface="Arial"/>
                <a:ea typeface="Arial"/>
                <a:cs typeface="Arial"/>
                <a:sym typeface="Arial"/>
              </a:rPr>
              <a:t>IoT devices are able to upgrade their software as per the requirements with a minimum of user participation.</a:t>
            </a:r>
            <a:endParaRPr>
              <a:latin typeface="Arial"/>
              <a:ea typeface="Arial"/>
              <a:cs typeface="Arial"/>
              <a:sym typeface="Arial"/>
            </a:endParaRPr>
          </a:p>
          <a:p>
            <a:pPr marL="0" lvl="0" indent="0" algn="just" rtl="0">
              <a:spcBef>
                <a:spcPts val="1040"/>
              </a:spcBef>
              <a:spcAft>
                <a:spcPts val="0"/>
              </a:spcAft>
              <a:buSzPts val="3190"/>
              <a:buNone/>
            </a:pPr>
            <a:r>
              <a:rPr lang="en-US">
                <a:latin typeface="Arial"/>
                <a:ea typeface="Arial"/>
                <a:cs typeface="Arial"/>
                <a:sym typeface="Arial"/>
              </a:rPr>
              <a:t>Additionally, they can set up the network, allowing for the addition of new devices to an already-existing network.</a:t>
            </a:r>
            <a:endParaRPr>
              <a:latin typeface="Arial"/>
              <a:ea typeface="Arial"/>
              <a:cs typeface="Arial"/>
              <a:sym typeface="Arial"/>
            </a:endParaRPr>
          </a:p>
          <a:p>
            <a:pPr marL="0" lvl="0" indent="0" algn="just" rtl="0">
              <a:spcBef>
                <a:spcPts val="1080"/>
              </a:spcBef>
              <a:spcAft>
                <a:spcPts val="0"/>
              </a:spcAft>
              <a:buClr>
                <a:schemeClr val="dk1"/>
              </a:buClr>
              <a:buSzPts val="3480"/>
              <a:buFont typeface="Arial"/>
              <a:buNone/>
            </a:pPr>
            <a:endParaRPr>
              <a:latin typeface="Arial"/>
              <a:ea typeface="Arial"/>
              <a:cs typeface="Arial"/>
              <a:sym typeface="Arial"/>
            </a:endParaRPr>
          </a:p>
          <a:p>
            <a:pPr marL="0" lvl="0" indent="0" algn="just" rtl="0">
              <a:spcBef>
                <a:spcPts val="1040"/>
              </a:spcBef>
              <a:spcAft>
                <a:spcPts val="0"/>
              </a:spcAft>
              <a:buSzPts val="3190"/>
              <a:buNone/>
            </a:pPr>
            <a:endParaRPr b="1">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5a0a2b9999_0_5"/>
          <p:cNvSpPr txBox="1">
            <a:spLocks noGrp="1"/>
          </p:cNvSpPr>
          <p:nvPr>
            <p:ph type="title"/>
          </p:nvPr>
        </p:nvSpPr>
        <p:spPr>
          <a:xfrm>
            <a:off x="4532311" y="-194554"/>
            <a:ext cx="10018800" cy="6663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orbel"/>
              <a:buNone/>
            </a:pPr>
            <a:r>
              <a:rPr lang="en-US"/>
              <a:t>IoT Characteristics</a:t>
            </a:r>
            <a:endParaRPr/>
          </a:p>
        </p:txBody>
      </p:sp>
      <p:sp>
        <p:nvSpPr>
          <p:cNvPr id="365" name="Google Shape;365;g25a0a2b9999_0_5"/>
          <p:cNvSpPr txBox="1">
            <a:spLocks noGrp="1"/>
          </p:cNvSpPr>
          <p:nvPr>
            <p:ph type="body" idx="1"/>
          </p:nvPr>
        </p:nvSpPr>
        <p:spPr>
          <a:xfrm>
            <a:off x="1484311" y="680940"/>
            <a:ext cx="10018800" cy="60408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b="1">
                <a:solidFill>
                  <a:srgbClr val="273239"/>
                </a:solidFill>
                <a:latin typeface="Arial"/>
                <a:ea typeface="Arial"/>
                <a:cs typeface="Arial"/>
                <a:sym typeface="Arial"/>
              </a:rPr>
              <a:t>3</a:t>
            </a:r>
            <a:r>
              <a:rPr lang="en-US" b="1" i="0">
                <a:solidFill>
                  <a:srgbClr val="273239"/>
                </a:solidFill>
                <a:latin typeface="Arial"/>
                <a:ea typeface="Arial"/>
                <a:cs typeface="Arial"/>
                <a:sym typeface="Arial"/>
              </a:rPr>
              <a:t>. Interoperability</a:t>
            </a:r>
            <a:endParaRPr>
              <a:latin typeface="Arial"/>
              <a:ea typeface="Arial"/>
              <a:cs typeface="Arial"/>
              <a:sym typeface="Arial"/>
            </a:endParaRPr>
          </a:p>
          <a:p>
            <a:pPr marL="457200" lvl="0" indent="-394335" algn="just" rtl="0">
              <a:spcBef>
                <a:spcPts val="1000"/>
              </a:spcBef>
              <a:spcAft>
                <a:spcPts val="0"/>
              </a:spcAft>
              <a:buClr>
                <a:schemeClr val="dk1"/>
              </a:buClr>
              <a:buSzPts val="2610"/>
              <a:buChar char="•"/>
            </a:pPr>
            <a:r>
              <a:rPr lang="en-US">
                <a:solidFill>
                  <a:srgbClr val="273239"/>
                </a:solidFill>
                <a:latin typeface="Arial"/>
                <a:ea typeface="Arial"/>
                <a:cs typeface="Arial"/>
                <a:sym typeface="Arial"/>
              </a:rPr>
              <a:t>It refers to the ability of different IoT devices and systems to communicate and exchange data with each other, regardless of the underlying technology or manufacturer.</a:t>
            </a:r>
            <a:endParaRPr>
              <a:latin typeface="Arial"/>
              <a:ea typeface="Arial"/>
              <a:cs typeface="Arial"/>
              <a:sym typeface="Arial"/>
            </a:endParaRPr>
          </a:p>
          <a:p>
            <a:pPr marL="457200" lvl="0" indent="0" algn="just" rtl="0">
              <a:spcBef>
                <a:spcPts val="1000"/>
              </a:spcBef>
              <a:spcAft>
                <a:spcPts val="0"/>
              </a:spcAft>
              <a:buNone/>
            </a:pPr>
            <a:endParaRPr>
              <a:latin typeface="Arial"/>
              <a:ea typeface="Arial"/>
              <a:cs typeface="Arial"/>
              <a:sym typeface="Arial"/>
            </a:endParaRPr>
          </a:p>
          <a:p>
            <a:pPr marL="457200" lvl="0" indent="-394335" algn="just" rtl="0">
              <a:spcBef>
                <a:spcPts val="1000"/>
              </a:spcBef>
              <a:spcAft>
                <a:spcPts val="0"/>
              </a:spcAft>
              <a:buClr>
                <a:schemeClr val="dk1"/>
              </a:buClr>
              <a:buSzPts val="2610"/>
              <a:buChar char="•"/>
            </a:pPr>
            <a:r>
              <a:rPr lang="en-US" i="0">
                <a:latin typeface="Arial"/>
                <a:ea typeface="Arial"/>
                <a:cs typeface="Arial"/>
                <a:sym typeface="Arial"/>
              </a:rPr>
              <a:t>Interoperability is critical for the success of IoT</a:t>
            </a:r>
            <a:r>
              <a:rPr lang="en-US">
                <a:latin typeface="Arial"/>
                <a:ea typeface="Arial"/>
                <a:cs typeface="Arial"/>
                <a:sym typeface="Arial"/>
              </a:rPr>
              <a:t>—-</a:t>
            </a:r>
            <a:r>
              <a:rPr lang="en-US" i="0">
                <a:latin typeface="Arial"/>
                <a:ea typeface="Arial"/>
                <a:cs typeface="Arial"/>
                <a:sym typeface="Arial"/>
              </a:rPr>
              <a:t>seamless user experi</a:t>
            </a:r>
            <a:r>
              <a:rPr lang="en-US">
                <a:latin typeface="Arial"/>
                <a:ea typeface="Arial"/>
                <a:cs typeface="Arial"/>
                <a:sym typeface="Arial"/>
              </a:rPr>
              <a:t>ence</a:t>
            </a:r>
            <a:endParaRPr i="0">
              <a:latin typeface="Arial"/>
              <a:ea typeface="Arial"/>
              <a:cs typeface="Arial"/>
              <a:sym typeface="Arial"/>
            </a:endParaRPr>
          </a:p>
          <a:p>
            <a:pPr marL="457200" lvl="0" indent="0" algn="just" rtl="0">
              <a:spcBef>
                <a:spcPts val="1000"/>
              </a:spcBef>
              <a:spcAft>
                <a:spcPts val="0"/>
              </a:spcAft>
              <a:buNone/>
            </a:pPr>
            <a:endParaRPr>
              <a:latin typeface="Arial"/>
              <a:ea typeface="Arial"/>
              <a:cs typeface="Arial"/>
              <a:sym typeface="Arial"/>
            </a:endParaRPr>
          </a:p>
          <a:p>
            <a:pPr marL="457200" lvl="0" indent="-394335" algn="just" rtl="0">
              <a:spcBef>
                <a:spcPts val="1000"/>
              </a:spcBef>
              <a:spcAft>
                <a:spcPts val="0"/>
              </a:spcAft>
              <a:buClr>
                <a:schemeClr val="dk1"/>
              </a:buClr>
              <a:buSzPts val="2610"/>
              <a:buChar char="•"/>
            </a:pPr>
            <a:r>
              <a:rPr lang="en-US" i="0">
                <a:latin typeface="Arial"/>
                <a:ea typeface="Arial"/>
                <a:cs typeface="Arial"/>
                <a:sym typeface="Arial"/>
              </a:rPr>
              <a:t>Without interoperability, IoT systems would be limited to individual silos of data and devices, making it difficult to share information and create new services and applications.</a:t>
            </a:r>
            <a:endParaRPr i="0">
              <a:latin typeface="Arial"/>
              <a:ea typeface="Arial"/>
              <a:cs typeface="Arial"/>
              <a:sym typeface="Arial"/>
            </a:endParaRPr>
          </a:p>
          <a:p>
            <a:pPr marL="457200" lvl="0" indent="0" algn="just" rtl="0">
              <a:spcBef>
                <a:spcPts val="1000"/>
              </a:spcBef>
              <a:spcAft>
                <a:spcPts val="0"/>
              </a:spcAft>
              <a:buNone/>
            </a:pPr>
            <a:endParaRPr>
              <a:latin typeface="Arial"/>
              <a:ea typeface="Arial"/>
              <a:cs typeface="Arial"/>
              <a:sym typeface="Arial"/>
            </a:endParaRPr>
          </a:p>
          <a:p>
            <a:pPr marL="457200" lvl="0" indent="-394335" algn="just" rtl="0">
              <a:spcBef>
                <a:spcPts val="1000"/>
              </a:spcBef>
              <a:spcAft>
                <a:spcPts val="0"/>
              </a:spcAft>
              <a:buClr>
                <a:schemeClr val="dk1"/>
              </a:buClr>
              <a:buSzPts val="2610"/>
              <a:buChar char="•"/>
            </a:pPr>
            <a:r>
              <a:rPr lang="en-US" i="0">
                <a:latin typeface="Arial"/>
                <a:ea typeface="Arial"/>
                <a:cs typeface="Arial"/>
                <a:sym typeface="Arial"/>
              </a:rPr>
              <a:t>To achieve interoperability, IoT devices, and systems use standardized communication protocols and data formats. </a:t>
            </a:r>
            <a:endParaRPr i="0">
              <a:latin typeface="Arial"/>
              <a:ea typeface="Arial"/>
              <a:cs typeface="Arial"/>
              <a:sym typeface="Arial"/>
            </a:endParaRPr>
          </a:p>
          <a:p>
            <a:pPr marL="457200" lvl="0" indent="0" algn="just" rtl="0">
              <a:spcBef>
                <a:spcPts val="1000"/>
              </a:spcBef>
              <a:spcAft>
                <a:spcPts val="0"/>
              </a:spcAft>
              <a:buNone/>
            </a:pPr>
            <a:endParaRPr>
              <a:solidFill>
                <a:srgbClr val="273239"/>
              </a:solidFill>
              <a:latin typeface="Arial"/>
              <a:ea typeface="Arial"/>
              <a:cs typeface="Arial"/>
              <a:sym typeface="Arial"/>
            </a:endParaRPr>
          </a:p>
          <a:p>
            <a:pPr marL="0" lvl="0" indent="0" algn="just" rtl="0">
              <a:spcBef>
                <a:spcPts val="0"/>
              </a:spcBef>
              <a:spcAft>
                <a:spcPts val="0"/>
              </a:spcAft>
              <a:buSzPts val="2900"/>
              <a:buNone/>
            </a:pP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2f0e34190a_0_35"/>
          <p:cNvSpPr txBox="1">
            <a:spLocks noGrp="1"/>
          </p:cNvSpPr>
          <p:nvPr>
            <p:ph type="body" idx="1"/>
          </p:nvPr>
        </p:nvSpPr>
        <p:spPr>
          <a:xfrm>
            <a:off x="1484300" y="656625"/>
            <a:ext cx="10707600" cy="60408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300" b="1" i="0">
                <a:solidFill>
                  <a:srgbClr val="273239"/>
                </a:solidFill>
                <a:latin typeface="Arial"/>
                <a:ea typeface="Arial"/>
                <a:cs typeface="Arial"/>
                <a:sym typeface="Arial"/>
              </a:rPr>
              <a:t>Examples of standards used in IoT</a:t>
            </a:r>
            <a:endParaRPr sz="2300">
              <a:latin typeface="Arial"/>
              <a:ea typeface="Arial"/>
              <a:cs typeface="Arial"/>
              <a:sym typeface="Arial"/>
            </a:endParaRPr>
          </a:p>
          <a:p>
            <a:pPr marL="0" lvl="0" indent="0" algn="just" rtl="0">
              <a:spcBef>
                <a:spcPts val="1000"/>
              </a:spcBef>
              <a:spcAft>
                <a:spcPts val="0"/>
              </a:spcAft>
              <a:buSzPts val="2900"/>
              <a:buNone/>
            </a:pPr>
            <a:r>
              <a:rPr lang="en-US" sz="2300" b="1" i="0">
                <a:solidFill>
                  <a:srgbClr val="273239"/>
                </a:solidFill>
                <a:latin typeface="Arial"/>
                <a:ea typeface="Arial"/>
                <a:cs typeface="Arial"/>
                <a:sym typeface="Arial"/>
              </a:rPr>
              <a:t>MQTT (Message Queuing Telemetry Transport): </a:t>
            </a:r>
            <a:r>
              <a:rPr lang="en-US" sz="2300" i="0">
                <a:solidFill>
                  <a:srgbClr val="273239"/>
                </a:solidFill>
                <a:latin typeface="Arial"/>
                <a:ea typeface="Arial"/>
                <a:cs typeface="Arial"/>
                <a:sym typeface="Arial"/>
              </a:rPr>
              <a:t>is a publish/subscribe communication protocol used for IoT device communication.</a:t>
            </a:r>
            <a:endParaRPr sz="2300">
              <a:latin typeface="Arial"/>
              <a:ea typeface="Arial"/>
              <a:cs typeface="Arial"/>
              <a:sym typeface="Arial"/>
            </a:endParaRPr>
          </a:p>
          <a:p>
            <a:pPr marL="0" lvl="0" indent="0" algn="just" rtl="0">
              <a:spcBef>
                <a:spcPts val="1000"/>
              </a:spcBef>
              <a:spcAft>
                <a:spcPts val="0"/>
              </a:spcAft>
              <a:buSzPts val="2900"/>
              <a:buNone/>
            </a:pPr>
            <a:r>
              <a:rPr lang="en-US" sz="2300" b="1" i="0">
                <a:solidFill>
                  <a:srgbClr val="273239"/>
                </a:solidFill>
                <a:latin typeface="Arial"/>
                <a:ea typeface="Arial"/>
                <a:cs typeface="Arial"/>
                <a:sym typeface="Arial"/>
              </a:rPr>
              <a:t>CoAP (Constrained Application Protocol):</a:t>
            </a:r>
            <a:r>
              <a:rPr lang="en-US" sz="2300" i="0">
                <a:solidFill>
                  <a:srgbClr val="273239"/>
                </a:solidFill>
                <a:latin typeface="Arial"/>
                <a:ea typeface="Arial"/>
                <a:cs typeface="Arial"/>
                <a:sym typeface="Arial"/>
              </a:rPr>
              <a:t> </a:t>
            </a:r>
            <a:r>
              <a:rPr lang="en-US" sz="2300" i="0" u="sng">
                <a:solidFill>
                  <a:srgbClr val="273239"/>
                </a:solidFill>
                <a:latin typeface="Arial"/>
                <a:ea typeface="Arial"/>
                <a:cs typeface="Arial"/>
                <a:sym typeface="Arial"/>
                <a:hlinkClick r:id="rId3">
                  <a:extLst>
                    <a:ext uri="{A12FA001-AC4F-418D-AE19-62706E023703}">
                      <ahyp:hlinkClr xmlns:ahyp="http://schemas.microsoft.com/office/drawing/2018/hyperlinkcolor" val="tx"/>
                    </a:ext>
                  </a:extLst>
                </a:hlinkClick>
              </a:rPr>
              <a:t>CoAP (Constrained Application Protocol)</a:t>
            </a:r>
            <a:r>
              <a:rPr lang="en-US" sz="2300" i="0">
                <a:solidFill>
                  <a:srgbClr val="273239"/>
                </a:solidFill>
                <a:latin typeface="Arial"/>
                <a:ea typeface="Arial"/>
                <a:cs typeface="Arial"/>
                <a:sym typeface="Arial"/>
              </a:rPr>
              <a:t> is a lightweight communication protocol for IoT devices with limited resources.</a:t>
            </a:r>
            <a:endParaRPr sz="2300">
              <a:latin typeface="Arial"/>
              <a:ea typeface="Arial"/>
              <a:cs typeface="Arial"/>
              <a:sym typeface="Arial"/>
            </a:endParaRPr>
          </a:p>
          <a:p>
            <a:pPr marL="0" lvl="0" indent="0" algn="just" rtl="0">
              <a:spcBef>
                <a:spcPts val="1000"/>
              </a:spcBef>
              <a:spcAft>
                <a:spcPts val="0"/>
              </a:spcAft>
              <a:buSzPts val="2900"/>
              <a:buNone/>
            </a:pPr>
            <a:r>
              <a:rPr lang="en-US" sz="2300" b="1" i="0">
                <a:solidFill>
                  <a:srgbClr val="273239"/>
                </a:solidFill>
                <a:latin typeface="Arial"/>
                <a:ea typeface="Arial"/>
                <a:cs typeface="Arial"/>
                <a:sym typeface="Arial"/>
              </a:rPr>
              <a:t>Bluetooth Low Energy (BLE):</a:t>
            </a:r>
            <a:r>
              <a:rPr lang="en-US" sz="2300" i="0">
                <a:solidFill>
                  <a:srgbClr val="273239"/>
                </a:solidFill>
                <a:latin typeface="Arial"/>
                <a:ea typeface="Arial"/>
                <a:cs typeface="Arial"/>
                <a:sym typeface="Arial"/>
              </a:rPr>
              <a:t>  is a wireless communication technology used for IoT devices with low power consumption requirements.</a:t>
            </a:r>
            <a:endParaRPr sz="2300">
              <a:latin typeface="Arial"/>
              <a:ea typeface="Arial"/>
              <a:cs typeface="Arial"/>
              <a:sym typeface="Arial"/>
            </a:endParaRPr>
          </a:p>
          <a:p>
            <a:pPr marL="0" lvl="0" indent="0" algn="just" rtl="0">
              <a:spcBef>
                <a:spcPts val="1000"/>
              </a:spcBef>
              <a:spcAft>
                <a:spcPts val="0"/>
              </a:spcAft>
              <a:buSzPts val="2900"/>
              <a:buNone/>
            </a:pPr>
            <a:r>
              <a:rPr lang="en-US" sz="2300" b="1" i="0">
                <a:solidFill>
                  <a:srgbClr val="273239"/>
                </a:solidFill>
                <a:latin typeface="Arial"/>
                <a:ea typeface="Arial"/>
                <a:cs typeface="Arial"/>
                <a:sym typeface="Arial"/>
              </a:rPr>
              <a:t>Wi-Fi:</a:t>
            </a:r>
            <a:r>
              <a:rPr lang="en-US" sz="2300" i="0">
                <a:solidFill>
                  <a:srgbClr val="273239"/>
                </a:solidFill>
                <a:latin typeface="Arial"/>
                <a:ea typeface="Arial"/>
                <a:cs typeface="Arial"/>
                <a:sym typeface="Arial"/>
              </a:rPr>
              <a:t> A wireless communication technology used for IoT devices that require high data transfer rates.</a:t>
            </a:r>
            <a:endParaRPr sz="2300">
              <a:latin typeface="Arial"/>
              <a:ea typeface="Arial"/>
              <a:cs typeface="Arial"/>
              <a:sym typeface="Arial"/>
            </a:endParaRPr>
          </a:p>
          <a:p>
            <a:pPr marL="0" lvl="0" indent="0" algn="just" rtl="0">
              <a:spcBef>
                <a:spcPts val="1000"/>
              </a:spcBef>
              <a:spcAft>
                <a:spcPts val="0"/>
              </a:spcAft>
              <a:buSzPts val="2900"/>
              <a:buNone/>
            </a:pPr>
            <a:r>
              <a:rPr lang="en-US" sz="2300" b="1" i="0">
                <a:solidFill>
                  <a:srgbClr val="273239"/>
                </a:solidFill>
                <a:latin typeface="Arial"/>
                <a:ea typeface="Arial"/>
                <a:cs typeface="Arial"/>
                <a:sym typeface="Arial"/>
              </a:rPr>
              <a:t>Zigbee:</a:t>
            </a:r>
            <a:r>
              <a:rPr lang="en-US" sz="2300" i="0">
                <a:solidFill>
                  <a:srgbClr val="273239"/>
                </a:solidFill>
                <a:latin typeface="Arial"/>
                <a:ea typeface="Arial"/>
                <a:cs typeface="Arial"/>
                <a:sym typeface="Arial"/>
              </a:rPr>
              <a:t> A low-power, low-cost wireless communication technology used for IoT devices.</a:t>
            </a:r>
            <a:endParaRPr sz="2300">
              <a:latin typeface="Arial"/>
              <a:ea typeface="Arial"/>
              <a:cs typeface="Arial"/>
              <a:sym typeface="Arial"/>
            </a:endParaRPr>
          </a:p>
          <a:p>
            <a:pPr marL="0" lvl="0" indent="0" algn="just" rtl="0">
              <a:spcBef>
                <a:spcPts val="1000"/>
              </a:spcBef>
              <a:spcAft>
                <a:spcPts val="0"/>
              </a:spcAft>
              <a:buSzPts val="2900"/>
              <a:buNone/>
            </a:pPr>
            <a:r>
              <a:rPr lang="en-US" sz="2300" i="0">
                <a:solidFill>
                  <a:srgbClr val="273239"/>
                </a:solidFill>
                <a:latin typeface="Arial"/>
                <a:ea typeface="Arial"/>
                <a:cs typeface="Arial"/>
                <a:sym typeface="Arial"/>
              </a:rPr>
              <a:t>In addition to communication protocols, IoT systems may also use data formats such as JSON or XML </a:t>
            </a:r>
            <a:endParaRPr sz="2300">
              <a:solidFill>
                <a:srgbClr val="273239"/>
              </a:solidFill>
              <a:latin typeface="Arial"/>
              <a:ea typeface="Arial"/>
              <a:cs typeface="Arial"/>
              <a:sym typeface="Arial"/>
            </a:endParaRPr>
          </a:p>
          <a:p>
            <a:pPr marL="0" lvl="0" indent="0" algn="just" rtl="0">
              <a:spcBef>
                <a:spcPts val="1000"/>
              </a:spcBef>
              <a:spcAft>
                <a:spcPts val="0"/>
              </a:spcAft>
              <a:buNone/>
            </a:pPr>
            <a:endParaRPr sz="23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title"/>
          </p:nvPr>
        </p:nvSpPr>
        <p:spPr>
          <a:xfrm>
            <a:off x="1484311" y="-364791"/>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Characteristics</a:t>
            </a:r>
            <a:endParaRPr b="1"/>
          </a:p>
        </p:txBody>
      </p:sp>
      <p:sp>
        <p:nvSpPr>
          <p:cNvPr id="382" name="Google Shape;382;p14"/>
          <p:cNvSpPr txBox="1">
            <a:spLocks noGrp="1"/>
          </p:cNvSpPr>
          <p:nvPr>
            <p:ph type="body" idx="1"/>
          </p:nvPr>
        </p:nvSpPr>
        <p:spPr>
          <a:xfrm>
            <a:off x="1484311" y="1142999"/>
            <a:ext cx="10018800" cy="31242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3480"/>
              <a:buNone/>
            </a:pPr>
            <a:r>
              <a:rPr lang="en-US" i="0">
                <a:solidFill>
                  <a:srgbClr val="273239"/>
                </a:solidFill>
                <a:latin typeface="Arial"/>
                <a:ea typeface="Arial"/>
                <a:cs typeface="Arial"/>
                <a:sym typeface="Arial"/>
              </a:rPr>
              <a:t>                </a:t>
            </a:r>
            <a:endParaRPr>
              <a:latin typeface="Arial"/>
              <a:ea typeface="Arial"/>
              <a:cs typeface="Arial"/>
              <a:sym typeface="Arial"/>
            </a:endParaRPr>
          </a:p>
          <a:p>
            <a:pPr marL="0" lvl="0" indent="0" algn="just" rtl="0">
              <a:spcBef>
                <a:spcPts val="1080"/>
              </a:spcBef>
              <a:spcAft>
                <a:spcPts val="0"/>
              </a:spcAft>
              <a:buSzPts val="3480"/>
              <a:buNone/>
            </a:pPr>
            <a:r>
              <a:rPr lang="en-US" b="1">
                <a:solidFill>
                  <a:srgbClr val="273239"/>
                </a:solidFill>
                <a:latin typeface="Arial"/>
                <a:ea typeface="Arial"/>
                <a:cs typeface="Arial"/>
                <a:sym typeface="Arial"/>
              </a:rPr>
              <a:t>4</a:t>
            </a:r>
            <a:r>
              <a:rPr lang="en-US" b="1" i="0">
                <a:solidFill>
                  <a:srgbClr val="273239"/>
                </a:solidFill>
                <a:latin typeface="Arial"/>
                <a:ea typeface="Arial"/>
                <a:cs typeface="Arial"/>
                <a:sym typeface="Arial"/>
              </a:rPr>
              <a:t>. Intelligence and Identity</a:t>
            </a:r>
            <a:endParaRPr>
              <a:latin typeface="Arial"/>
              <a:ea typeface="Arial"/>
              <a:cs typeface="Arial"/>
              <a:sym typeface="Arial"/>
            </a:endParaRPr>
          </a:p>
          <a:p>
            <a:pPr marL="457200" lvl="0" indent="-394335" algn="just" rtl="0">
              <a:spcBef>
                <a:spcPts val="1080"/>
              </a:spcBef>
              <a:spcAft>
                <a:spcPts val="0"/>
              </a:spcAft>
              <a:buClr>
                <a:srgbClr val="273239"/>
              </a:buClr>
              <a:buSzPts val="2610"/>
              <a:buFont typeface="Arial"/>
              <a:buChar char="•"/>
            </a:pPr>
            <a:r>
              <a:rPr lang="en-US" i="0">
                <a:solidFill>
                  <a:srgbClr val="273239"/>
                </a:solidFill>
                <a:latin typeface="Arial"/>
                <a:ea typeface="Arial"/>
                <a:cs typeface="Arial"/>
                <a:sym typeface="Arial"/>
              </a:rPr>
              <a:t>The extraction of knowledge from the generated data is very important. </a:t>
            </a:r>
            <a:endParaRPr i="0">
              <a:solidFill>
                <a:srgbClr val="273239"/>
              </a:solidFill>
              <a:latin typeface="Arial"/>
              <a:ea typeface="Arial"/>
              <a:cs typeface="Arial"/>
              <a:sym typeface="Arial"/>
            </a:endParaRPr>
          </a:p>
          <a:p>
            <a:pPr marL="457200" lvl="0" indent="0" algn="just" rtl="0">
              <a:spcBef>
                <a:spcPts val="1080"/>
              </a:spcBef>
              <a:spcAft>
                <a:spcPts val="0"/>
              </a:spcAft>
              <a:buNone/>
            </a:pPr>
            <a:endParaRPr>
              <a:solidFill>
                <a:srgbClr val="273239"/>
              </a:solidFill>
              <a:latin typeface="Arial"/>
              <a:ea typeface="Arial"/>
              <a:cs typeface="Arial"/>
              <a:sym typeface="Arial"/>
            </a:endParaRPr>
          </a:p>
          <a:p>
            <a:pPr marL="457200" lvl="0" indent="-394335" algn="just" rtl="0">
              <a:spcBef>
                <a:spcPts val="1080"/>
              </a:spcBef>
              <a:spcAft>
                <a:spcPts val="0"/>
              </a:spcAft>
              <a:buClr>
                <a:srgbClr val="273239"/>
              </a:buClr>
              <a:buSzPts val="2610"/>
              <a:buFont typeface="Arial"/>
              <a:buChar char="•"/>
            </a:pPr>
            <a:r>
              <a:rPr lang="en-US" i="0">
                <a:solidFill>
                  <a:srgbClr val="273239"/>
                </a:solidFill>
                <a:latin typeface="Arial"/>
                <a:ea typeface="Arial"/>
                <a:cs typeface="Arial"/>
                <a:sym typeface="Arial"/>
              </a:rPr>
              <a:t>Each IoT device has a unique identity. This identification is helpful in tracking the equipment and at times for querying its status. </a:t>
            </a:r>
            <a:endParaRPr>
              <a:latin typeface="Arial"/>
              <a:ea typeface="Arial"/>
              <a:cs typeface="Arial"/>
              <a:sym typeface="Arial"/>
            </a:endParaRPr>
          </a:p>
          <a:p>
            <a:pPr marL="0" lvl="0" indent="0" algn="l" rtl="0">
              <a:spcBef>
                <a:spcPts val="1080"/>
              </a:spcBef>
              <a:spcAft>
                <a:spcPts val="0"/>
              </a:spcAft>
              <a:buSzPts val="3480"/>
              <a:buNone/>
            </a:pP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2f0e34190a_0_40"/>
          <p:cNvSpPr txBox="1">
            <a:spLocks noGrp="1"/>
          </p:cNvSpPr>
          <p:nvPr>
            <p:ph type="title"/>
          </p:nvPr>
        </p:nvSpPr>
        <p:spPr>
          <a:xfrm>
            <a:off x="1484300" y="-413426"/>
            <a:ext cx="10018800" cy="1259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IoT Characteristics</a:t>
            </a:r>
            <a:endParaRPr/>
          </a:p>
        </p:txBody>
      </p:sp>
      <p:sp>
        <p:nvSpPr>
          <p:cNvPr id="394" name="Google Shape;394;g22f0e34190a_0_40"/>
          <p:cNvSpPr txBox="1">
            <a:spLocks noGrp="1"/>
          </p:cNvSpPr>
          <p:nvPr>
            <p:ph type="body" idx="1"/>
          </p:nvPr>
        </p:nvSpPr>
        <p:spPr>
          <a:xfrm>
            <a:off x="1484311" y="2754545"/>
            <a:ext cx="10018800" cy="31242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3480"/>
              <a:buNone/>
            </a:pPr>
            <a:r>
              <a:rPr lang="en-US" b="1" dirty="0">
                <a:solidFill>
                  <a:srgbClr val="273239"/>
                </a:solidFill>
                <a:latin typeface="Arial"/>
                <a:ea typeface="Arial"/>
                <a:cs typeface="Arial"/>
                <a:sym typeface="Arial"/>
              </a:rPr>
              <a:t>5</a:t>
            </a:r>
            <a:r>
              <a:rPr lang="en-US" b="1" i="0" dirty="0">
                <a:solidFill>
                  <a:srgbClr val="273239"/>
                </a:solidFill>
                <a:latin typeface="Arial"/>
                <a:ea typeface="Arial"/>
                <a:cs typeface="Arial"/>
                <a:sym typeface="Arial"/>
              </a:rPr>
              <a:t>. Autonomous operation </a:t>
            </a:r>
            <a:r>
              <a:rPr lang="en-US" i="0" dirty="0">
                <a:solidFill>
                  <a:srgbClr val="273239"/>
                </a:solidFill>
                <a:latin typeface="Arial"/>
                <a:ea typeface="Arial"/>
                <a:cs typeface="Arial"/>
                <a:sym typeface="Arial"/>
              </a:rPr>
              <a:t>(ability of IoT devices and systems </a:t>
            </a:r>
            <a:r>
              <a:rPr lang="en-US" dirty="0">
                <a:solidFill>
                  <a:srgbClr val="273239"/>
                </a:solidFill>
                <a:latin typeface="Arial"/>
                <a:ea typeface="Arial"/>
                <a:cs typeface="Arial"/>
                <a:sym typeface="Arial"/>
              </a:rPr>
              <a:t>to operate independently and make decisions without human intervention.)</a:t>
            </a:r>
            <a:endParaRPr dirty="0">
              <a:latin typeface="Arial"/>
              <a:ea typeface="Arial"/>
              <a:cs typeface="Arial"/>
              <a:sym typeface="Arial"/>
            </a:endParaRPr>
          </a:p>
          <a:p>
            <a:pPr marL="457200" lvl="0" indent="-449580" algn="just" rtl="0">
              <a:spcBef>
                <a:spcPts val="1080"/>
              </a:spcBef>
              <a:spcAft>
                <a:spcPts val="0"/>
              </a:spcAft>
              <a:buSzPts val="3480"/>
              <a:buChar char="•"/>
            </a:pPr>
            <a:r>
              <a:rPr lang="en-US" dirty="0">
                <a:solidFill>
                  <a:srgbClr val="273239"/>
                </a:solidFill>
                <a:latin typeface="Arial"/>
                <a:ea typeface="Arial"/>
                <a:cs typeface="Arial"/>
                <a:sym typeface="Arial"/>
              </a:rPr>
              <a:t>IoT devices are designed to operate autonomously, without direct human intervention, making it possible to automate a wide range of processes and tasks.</a:t>
            </a:r>
            <a:endParaRPr dirty="0">
              <a:solidFill>
                <a:srgbClr val="273239"/>
              </a:solidFill>
              <a:latin typeface="Arial"/>
              <a:ea typeface="Arial"/>
              <a:cs typeface="Arial"/>
              <a:sym typeface="Arial"/>
            </a:endParaRPr>
          </a:p>
          <a:p>
            <a:pPr marL="457200" lvl="0" indent="-394335" algn="just" rtl="0">
              <a:spcBef>
                <a:spcPts val="1080"/>
              </a:spcBef>
              <a:spcAft>
                <a:spcPts val="0"/>
              </a:spcAft>
              <a:buClr>
                <a:srgbClr val="273239"/>
              </a:buClr>
              <a:buSzPts val="2610"/>
              <a:buChar char="•"/>
            </a:pPr>
            <a:r>
              <a:rPr lang="en-US" dirty="0">
                <a:solidFill>
                  <a:srgbClr val="273239"/>
                </a:solidFill>
                <a:latin typeface="Arial"/>
                <a:ea typeface="Arial"/>
                <a:cs typeface="Arial"/>
                <a:sym typeface="Arial"/>
              </a:rPr>
              <a:t>The autonomous operation allows IoT systems to deliver new and innovative services and applications that can improve efficiency, reduce costs, and enhance the user experience.</a:t>
            </a:r>
            <a:endParaRPr dirty="0">
              <a:solidFill>
                <a:srgbClr val="273239"/>
              </a:solidFill>
              <a:latin typeface="Arial"/>
              <a:ea typeface="Arial"/>
              <a:cs typeface="Arial"/>
              <a:sym typeface="Arial"/>
            </a:endParaRPr>
          </a:p>
          <a:p>
            <a:pPr marL="457200" lvl="0" indent="-394335" algn="just" rtl="0">
              <a:spcBef>
                <a:spcPts val="0"/>
              </a:spcBef>
              <a:spcAft>
                <a:spcPts val="0"/>
              </a:spcAft>
              <a:buClr>
                <a:srgbClr val="273239"/>
              </a:buClr>
              <a:buSzPts val="2610"/>
              <a:buChar char="•"/>
            </a:pPr>
            <a:r>
              <a:rPr lang="en-US" i="0" dirty="0">
                <a:solidFill>
                  <a:srgbClr val="273239"/>
                </a:solidFill>
                <a:latin typeface="Arial"/>
                <a:ea typeface="Arial"/>
                <a:cs typeface="Arial"/>
                <a:sym typeface="Arial"/>
              </a:rPr>
              <a:t>In IoT systems, devices and systems are equipped with </a:t>
            </a:r>
            <a:r>
              <a:rPr lang="en-US" i="0" u="sng" dirty="0">
                <a:solidFill>
                  <a:srgbClr val="273239"/>
                </a:solidFill>
                <a:latin typeface="Arial"/>
                <a:ea typeface="Arial"/>
                <a:cs typeface="Arial"/>
                <a:sym typeface="Arial"/>
                <a:hlinkClick r:id="rId3">
                  <a:extLst>
                    <a:ext uri="{A12FA001-AC4F-418D-AE19-62706E023703}">
                      <ahyp:hlinkClr xmlns:ahyp="http://schemas.microsoft.com/office/drawing/2018/hyperlinkcolor" val="tx"/>
                    </a:ext>
                  </a:extLst>
                </a:hlinkClick>
              </a:rPr>
              <a:t>sensors, actuators</a:t>
            </a:r>
            <a:r>
              <a:rPr lang="en-US" i="0" dirty="0">
                <a:solidFill>
                  <a:srgbClr val="273239"/>
                </a:solidFill>
                <a:latin typeface="Arial"/>
                <a:ea typeface="Arial"/>
                <a:cs typeface="Arial"/>
                <a:sym typeface="Arial"/>
              </a:rPr>
              <a:t>, and processing power, allowing them to collect and process data about the environment, make decisions based on that data, and take action accordingly.</a:t>
            </a:r>
            <a:endParaRPr i="0" dirty="0">
              <a:solidFill>
                <a:srgbClr val="273239"/>
              </a:solidFill>
              <a:latin typeface="Arial"/>
              <a:ea typeface="Arial"/>
              <a:cs typeface="Arial"/>
              <a:sym typeface="Arial"/>
            </a:endParaRPr>
          </a:p>
          <a:p>
            <a:pPr marL="457200" lvl="0" indent="-394335" algn="just" rtl="0">
              <a:spcBef>
                <a:spcPts val="1080"/>
              </a:spcBef>
              <a:spcAft>
                <a:spcPts val="0"/>
              </a:spcAft>
              <a:buClr>
                <a:srgbClr val="273239"/>
              </a:buClr>
              <a:buSzPts val="2610"/>
              <a:buChar char="•"/>
            </a:pPr>
            <a:r>
              <a:rPr lang="en-US" dirty="0">
                <a:solidFill>
                  <a:srgbClr val="273239"/>
                </a:solidFill>
                <a:latin typeface="Arial"/>
                <a:ea typeface="Arial"/>
                <a:cs typeface="Arial"/>
                <a:sym typeface="Arial"/>
              </a:rPr>
              <a:t>Autonomous operation is made possible by advances in artificial intelligence, machine learning, and cloud computing, which enable IoT devices and systems to process and analyze large amounts of data in real time and make decisions based on that data.</a:t>
            </a:r>
            <a:endParaRPr dirty="0">
              <a:solidFill>
                <a:srgbClr val="273239"/>
              </a:solidFill>
              <a:latin typeface="Arial"/>
              <a:ea typeface="Arial"/>
              <a:cs typeface="Arial"/>
              <a:sym typeface="Arial"/>
            </a:endParaRPr>
          </a:p>
          <a:p>
            <a:pPr marL="0" lvl="0" indent="0" algn="just" rtl="0">
              <a:spcBef>
                <a:spcPts val="1080"/>
              </a:spcBef>
              <a:spcAft>
                <a:spcPts val="0"/>
              </a:spcAft>
              <a:buSzPts val="3480"/>
              <a:buNone/>
            </a:pPr>
            <a:endParaRPr dirty="0">
              <a:latin typeface="Arial"/>
              <a:ea typeface="Arial"/>
              <a:cs typeface="Arial"/>
              <a:sym typeface="Arial"/>
            </a:endParaRPr>
          </a:p>
          <a:p>
            <a:pPr marL="0" lvl="0" indent="0" algn="just" rtl="0">
              <a:spcBef>
                <a:spcPts val="1080"/>
              </a:spcBef>
              <a:spcAft>
                <a:spcPts val="0"/>
              </a:spcAft>
              <a:buSzPts val="3480"/>
              <a:buNone/>
            </a:pPr>
            <a:endParaRPr i="0" dirty="0">
              <a:solidFill>
                <a:srgbClr val="273239"/>
              </a:solidFill>
              <a:latin typeface="Arial"/>
              <a:ea typeface="Arial"/>
              <a:cs typeface="Arial"/>
              <a:sym typeface="Arial"/>
            </a:endParaRPr>
          </a:p>
          <a:p>
            <a:pPr marL="0" lvl="0" indent="0" algn="just" rtl="0">
              <a:spcBef>
                <a:spcPts val="1080"/>
              </a:spcBef>
              <a:spcAft>
                <a:spcPts val="0"/>
              </a:spcAft>
              <a:buSzPts val="3480"/>
              <a:buNone/>
            </a:pPr>
            <a:endParaRPr dirty="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
          <p:cNvSpPr txBox="1">
            <a:spLocks noGrp="1"/>
          </p:cNvSpPr>
          <p:nvPr>
            <p:ph type="title"/>
          </p:nvPr>
        </p:nvSpPr>
        <p:spPr>
          <a:xfrm>
            <a:off x="1179511" y="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Table Of Content</a:t>
            </a:r>
            <a:endParaRPr/>
          </a:p>
        </p:txBody>
      </p:sp>
      <p:sp>
        <p:nvSpPr>
          <p:cNvPr id="239" name="Google Shape;239;p2"/>
          <p:cNvSpPr txBox="1">
            <a:spLocks noGrp="1"/>
          </p:cNvSpPr>
          <p:nvPr>
            <p:ph type="body" idx="1"/>
          </p:nvPr>
        </p:nvSpPr>
        <p:spPr>
          <a:xfrm>
            <a:off x="2436810" y="2714624"/>
            <a:ext cx="10018713" cy="3124201"/>
          </a:xfrm>
          <a:prstGeom prst="rect">
            <a:avLst/>
          </a:prstGeom>
          <a:noFill/>
          <a:ln>
            <a:noFill/>
          </a:ln>
        </p:spPr>
        <p:txBody>
          <a:bodyPr spcFirstLastPara="1" wrap="square" lIns="91425" tIns="45700" rIns="91425" bIns="45700" anchor="ctr" anchorCtr="0">
            <a:normAutofit fontScale="25000" lnSpcReduction="20000"/>
          </a:bodyPr>
          <a:lstStyle/>
          <a:p>
            <a:pPr marL="285750" lvl="0" indent="-285750" algn="l" rtl="0">
              <a:spcBef>
                <a:spcPts val="1080"/>
              </a:spcBef>
              <a:spcAft>
                <a:spcPts val="0"/>
              </a:spcAft>
              <a:buSzPct val="145000"/>
              <a:buChar char="•"/>
            </a:pPr>
            <a:r>
              <a:rPr lang="en-US" sz="9600" b="1">
                <a:latin typeface="Arial"/>
                <a:ea typeface="Arial"/>
                <a:cs typeface="Arial"/>
                <a:sym typeface="Arial"/>
              </a:rPr>
              <a:t>IoT Definition</a:t>
            </a:r>
            <a:endParaRPr>
              <a:latin typeface="Arial"/>
              <a:ea typeface="Arial"/>
              <a:cs typeface="Arial"/>
              <a:sym typeface="Arial"/>
            </a:endParaRPr>
          </a:p>
          <a:p>
            <a:pPr marL="285750" lvl="0" indent="-285750" algn="l" rtl="0">
              <a:spcBef>
                <a:spcPts val="1080"/>
              </a:spcBef>
              <a:spcAft>
                <a:spcPts val="0"/>
              </a:spcAft>
              <a:buSzPct val="145000"/>
              <a:buChar char="•"/>
            </a:pPr>
            <a:r>
              <a:rPr lang="en-US" sz="9600" b="1">
                <a:latin typeface="Arial"/>
                <a:ea typeface="Arial"/>
                <a:cs typeface="Arial"/>
                <a:sym typeface="Arial"/>
              </a:rPr>
              <a:t>How IoT helps(benefits)?</a:t>
            </a:r>
            <a:endParaRPr>
              <a:latin typeface="Arial"/>
              <a:ea typeface="Arial"/>
              <a:cs typeface="Arial"/>
              <a:sym typeface="Arial"/>
            </a:endParaRPr>
          </a:p>
          <a:p>
            <a:pPr marL="285750" lvl="0" indent="-285750" algn="l" rtl="0">
              <a:spcBef>
                <a:spcPts val="1080"/>
              </a:spcBef>
              <a:spcAft>
                <a:spcPts val="0"/>
              </a:spcAft>
              <a:buSzPct val="145000"/>
              <a:buChar char="•"/>
            </a:pPr>
            <a:r>
              <a:rPr lang="en-US" sz="9600" b="1">
                <a:latin typeface="Arial"/>
                <a:ea typeface="Arial"/>
                <a:cs typeface="Arial"/>
                <a:sym typeface="Arial"/>
              </a:rPr>
              <a:t>What is an example of an Internet of Things device?</a:t>
            </a:r>
            <a:endParaRPr>
              <a:latin typeface="Arial"/>
              <a:ea typeface="Arial"/>
              <a:cs typeface="Arial"/>
              <a:sym typeface="Arial"/>
            </a:endParaRPr>
          </a:p>
          <a:p>
            <a:pPr marL="285750" lvl="0" indent="-285750" algn="l" rtl="0">
              <a:spcBef>
                <a:spcPts val="1080"/>
              </a:spcBef>
              <a:spcAft>
                <a:spcPts val="0"/>
              </a:spcAft>
              <a:buSzPct val="145000"/>
              <a:buChar char="•"/>
            </a:pPr>
            <a:r>
              <a:rPr lang="en-US" sz="9600" b="1">
                <a:latin typeface="Arial"/>
                <a:ea typeface="Arial"/>
                <a:cs typeface="Arial"/>
                <a:sym typeface="Arial"/>
              </a:rPr>
              <a:t>IoT benefits to organizations</a:t>
            </a:r>
            <a:endParaRPr>
              <a:latin typeface="Arial"/>
              <a:ea typeface="Arial"/>
              <a:cs typeface="Arial"/>
              <a:sym typeface="Arial"/>
            </a:endParaRPr>
          </a:p>
          <a:p>
            <a:pPr marL="285750" lvl="0" indent="-285750" algn="l" rtl="0">
              <a:spcBef>
                <a:spcPts val="1080"/>
              </a:spcBef>
              <a:spcAft>
                <a:spcPts val="0"/>
              </a:spcAft>
              <a:buSzPct val="145000"/>
              <a:buChar char="•"/>
            </a:pPr>
            <a:r>
              <a:rPr lang="en-US" sz="9600" b="1">
                <a:latin typeface="Arial"/>
                <a:ea typeface="Arial"/>
                <a:cs typeface="Arial"/>
                <a:sym typeface="Arial"/>
              </a:rPr>
              <a:t>IoT Applications</a:t>
            </a:r>
            <a:endParaRPr sz="9600" b="1">
              <a:latin typeface="Arial"/>
              <a:ea typeface="Arial"/>
              <a:cs typeface="Arial"/>
              <a:sym typeface="Arial"/>
            </a:endParaRPr>
          </a:p>
          <a:p>
            <a:pPr marL="285750" lvl="0" indent="-217170" algn="l" rtl="0">
              <a:spcBef>
                <a:spcPts val="1080"/>
              </a:spcBef>
              <a:spcAft>
                <a:spcPts val="0"/>
              </a:spcAft>
              <a:buSzPct val="100000"/>
              <a:buFont typeface="Arial"/>
              <a:buChar char="•"/>
            </a:pPr>
            <a:r>
              <a:rPr lang="en-US" sz="9600" b="1">
                <a:latin typeface="Arial"/>
                <a:ea typeface="Arial"/>
                <a:cs typeface="Arial"/>
                <a:sym typeface="Arial"/>
              </a:rPr>
              <a:t>Physical Design</a:t>
            </a:r>
            <a:endParaRPr sz="9600" b="1">
              <a:latin typeface="Arial"/>
              <a:ea typeface="Arial"/>
              <a:cs typeface="Arial"/>
              <a:sym typeface="Arial"/>
            </a:endParaRPr>
          </a:p>
          <a:p>
            <a:pPr marL="285750" lvl="0" indent="-217170" algn="l" rtl="0">
              <a:spcBef>
                <a:spcPts val="1080"/>
              </a:spcBef>
              <a:spcAft>
                <a:spcPts val="0"/>
              </a:spcAft>
              <a:buSzPct val="100000"/>
              <a:buFont typeface="Arial"/>
              <a:buChar char="•"/>
            </a:pPr>
            <a:r>
              <a:rPr lang="en-US" sz="9600" b="1">
                <a:latin typeface="Arial"/>
                <a:ea typeface="Arial"/>
                <a:cs typeface="Arial"/>
                <a:sym typeface="Arial"/>
              </a:rPr>
              <a:t>Logical Design</a:t>
            </a:r>
            <a:endParaRPr sz="9600" b="1">
              <a:latin typeface="Arial"/>
              <a:ea typeface="Arial"/>
              <a:cs typeface="Arial"/>
              <a:sym typeface="Arial"/>
            </a:endParaRPr>
          </a:p>
          <a:p>
            <a:pPr marL="285750" lvl="0" indent="0" algn="l" rtl="0">
              <a:spcBef>
                <a:spcPts val="1080"/>
              </a:spcBef>
              <a:spcAft>
                <a:spcPts val="0"/>
              </a:spcAft>
              <a:buNone/>
            </a:pPr>
            <a:endParaRPr>
              <a:latin typeface="Arial"/>
              <a:ea typeface="Arial"/>
              <a:cs typeface="Arial"/>
              <a:sym typeface="Arial"/>
            </a:endParaRPr>
          </a:p>
          <a:p>
            <a:pPr marL="0" lvl="0" indent="0" algn="l" rtl="0">
              <a:spcBef>
                <a:spcPts val="1080"/>
              </a:spcBef>
              <a:spcAft>
                <a:spcPts val="0"/>
              </a:spcAft>
              <a:buNone/>
            </a:pPr>
            <a:endParaRPr sz="9600" b="1">
              <a:latin typeface="Arial"/>
              <a:ea typeface="Arial"/>
              <a:cs typeface="Arial"/>
              <a:sym typeface="Arial"/>
            </a:endParaRPr>
          </a:p>
          <a:p>
            <a:pPr marL="285750" lvl="0" indent="-230505" algn="l" rtl="0">
              <a:spcBef>
                <a:spcPts val="720"/>
              </a:spcBef>
              <a:spcAft>
                <a:spcPts val="0"/>
              </a:spcAft>
              <a:buSzPct val="145000"/>
              <a:buNone/>
            </a:pP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2f0e34190a_0_45"/>
          <p:cNvSpPr txBox="1">
            <a:spLocks noGrp="1"/>
          </p:cNvSpPr>
          <p:nvPr>
            <p:ph type="title"/>
          </p:nvPr>
        </p:nvSpPr>
        <p:spPr>
          <a:xfrm>
            <a:off x="1484300" y="-413425"/>
            <a:ext cx="10018800" cy="1082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IoT Characteristics</a:t>
            </a:r>
            <a:endParaRPr/>
          </a:p>
        </p:txBody>
      </p:sp>
      <p:sp>
        <p:nvSpPr>
          <p:cNvPr id="418" name="Google Shape;418;g22f0e34190a_0_45"/>
          <p:cNvSpPr txBox="1">
            <a:spLocks noGrp="1"/>
          </p:cNvSpPr>
          <p:nvPr>
            <p:ph type="body" idx="1"/>
          </p:nvPr>
        </p:nvSpPr>
        <p:spPr>
          <a:xfrm>
            <a:off x="1484310" y="1421865"/>
            <a:ext cx="10018800" cy="48183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610"/>
              <a:buNone/>
            </a:pPr>
            <a:r>
              <a:rPr lang="en-US" b="1">
                <a:solidFill>
                  <a:srgbClr val="273239"/>
                </a:solidFill>
                <a:latin typeface="Arial"/>
                <a:ea typeface="Arial"/>
                <a:cs typeface="Arial"/>
                <a:sym typeface="Arial"/>
              </a:rPr>
              <a:t>6. </a:t>
            </a:r>
            <a:r>
              <a:rPr lang="en-US" b="1" i="0">
                <a:solidFill>
                  <a:srgbClr val="273239"/>
                </a:solidFill>
                <a:latin typeface="Arial"/>
                <a:ea typeface="Arial"/>
                <a:cs typeface="Arial"/>
                <a:sym typeface="Arial"/>
              </a:rPr>
              <a:t> Data-driven</a:t>
            </a:r>
            <a:endParaRPr>
              <a:latin typeface="Arial"/>
              <a:ea typeface="Arial"/>
              <a:cs typeface="Arial"/>
              <a:sym typeface="Arial"/>
            </a:endParaRPr>
          </a:p>
          <a:p>
            <a:pPr marL="457200" lvl="0" indent="-381000" algn="just" rtl="0">
              <a:spcBef>
                <a:spcPts val="960"/>
              </a:spcBef>
              <a:spcAft>
                <a:spcPts val="0"/>
              </a:spcAft>
              <a:buClr>
                <a:srgbClr val="273239"/>
              </a:buClr>
              <a:buSzPts val="2400"/>
              <a:buChar char="•"/>
            </a:pPr>
            <a:r>
              <a:rPr lang="en-US">
                <a:solidFill>
                  <a:srgbClr val="273239"/>
                </a:solidFill>
                <a:latin typeface="Arial"/>
                <a:ea typeface="Arial"/>
                <a:cs typeface="Arial"/>
                <a:sym typeface="Arial"/>
              </a:rPr>
              <a:t>The </a:t>
            </a:r>
            <a:r>
              <a:rPr lang="en-US" i="0">
                <a:solidFill>
                  <a:srgbClr val="273239"/>
                </a:solidFill>
                <a:latin typeface="Arial"/>
                <a:ea typeface="Arial"/>
                <a:cs typeface="Arial"/>
                <a:sym typeface="Arial"/>
              </a:rPr>
              <a:t>data </a:t>
            </a:r>
            <a:r>
              <a:rPr lang="en-US">
                <a:solidFill>
                  <a:srgbClr val="273239"/>
                </a:solidFill>
                <a:latin typeface="Arial"/>
                <a:ea typeface="Arial"/>
                <a:cs typeface="Arial"/>
                <a:sym typeface="Arial"/>
              </a:rPr>
              <a:t>c</a:t>
            </a:r>
            <a:r>
              <a:rPr lang="en-US" i="0">
                <a:solidFill>
                  <a:srgbClr val="273239"/>
                </a:solidFill>
                <a:latin typeface="Arial"/>
                <a:ea typeface="Arial"/>
                <a:cs typeface="Arial"/>
                <a:sym typeface="Arial"/>
              </a:rPr>
              <a:t>ollected by sensors is used to gain insights into the environment, improve operational efficiency, and make informed decisions.</a:t>
            </a:r>
            <a:endParaRPr i="0">
              <a:solidFill>
                <a:srgbClr val="273239"/>
              </a:solidFill>
              <a:latin typeface="Arial"/>
              <a:ea typeface="Arial"/>
              <a:cs typeface="Arial"/>
              <a:sym typeface="Arial"/>
            </a:endParaRPr>
          </a:p>
          <a:p>
            <a:pPr marL="457200" lvl="0" indent="0" algn="just" rtl="0">
              <a:spcBef>
                <a:spcPts val="960"/>
              </a:spcBef>
              <a:spcAft>
                <a:spcPts val="0"/>
              </a:spcAft>
              <a:buNone/>
            </a:pPr>
            <a:endParaRPr>
              <a:solidFill>
                <a:srgbClr val="273239"/>
              </a:solidFill>
              <a:latin typeface="Arial"/>
              <a:ea typeface="Arial"/>
              <a:cs typeface="Arial"/>
              <a:sym typeface="Arial"/>
            </a:endParaRPr>
          </a:p>
          <a:p>
            <a:pPr marL="457200" lvl="0" indent="-381000" algn="just" rtl="0">
              <a:spcBef>
                <a:spcPts val="960"/>
              </a:spcBef>
              <a:spcAft>
                <a:spcPts val="0"/>
              </a:spcAft>
              <a:buClr>
                <a:srgbClr val="273239"/>
              </a:buClr>
              <a:buSzPts val="2400"/>
              <a:buChar char="•"/>
            </a:pPr>
            <a:r>
              <a:rPr lang="en-US">
                <a:solidFill>
                  <a:srgbClr val="273239"/>
                </a:solidFill>
                <a:latin typeface="Arial"/>
                <a:ea typeface="Arial"/>
                <a:cs typeface="Arial"/>
                <a:sym typeface="Arial"/>
              </a:rPr>
              <a:t>Example:1)</a:t>
            </a:r>
            <a:r>
              <a:rPr lang="en-US" i="0">
                <a:solidFill>
                  <a:srgbClr val="273239"/>
                </a:solidFill>
                <a:latin typeface="Arial"/>
                <a:ea typeface="Arial"/>
                <a:cs typeface="Arial"/>
                <a:sym typeface="Arial"/>
              </a:rPr>
              <a:t> Monitor temperature and humidity levels in a </a:t>
            </a:r>
            <a:r>
              <a:rPr lang="en-US">
                <a:solidFill>
                  <a:srgbClr val="273239"/>
                </a:solidFill>
                <a:latin typeface="Arial"/>
                <a:ea typeface="Arial"/>
                <a:cs typeface="Arial"/>
                <a:sym typeface="Arial"/>
              </a:rPr>
              <a:t>building  and optimize the ventilation, cooling and heating systems.----Energy saving and improved indoor air quality</a:t>
            </a:r>
            <a:endParaRPr i="0">
              <a:solidFill>
                <a:srgbClr val="273239"/>
              </a:solidFill>
              <a:latin typeface="Arial"/>
              <a:ea typeface="Arial"/>
              <a:cs typeface="Arial"/>
              <a:sym typeface="Arial"/>
            </a:endParaRPr>
          </a:p>
          <a:p>
            <a:pPr marL="457200" lvl="0" indent="0" algn="just" rtl="0">
              <a:spcBef>
                <a:spcPts val="960"/>
              </a:spcBef>
              <a:spcAft>
                <a:spcPts val="0"/>
              </a:spcAft>
              <a:buNone/>
            </a:pPr>
            <a:r>
              <a:rPr lang="en-US">
                <a:solidFill>
                  <a:srgbClr val="273239"/>
                </a:solidFill>
                <a:latin typeface="Arial"/>
                <a:ea typeface="Arial"/>
                <a:cs typeface="Arial"/>
                <a:sym typeface="Arial"/>
              </a:rPr>
              <a:t> 2) P</a:t>
            </a:r>
            <a:r>
              <a:rPr lang="en-US" i="0">
                <a:solidFill>
                  <a:srgbClr val="273239"/>
                </a:solidFill>
                <a:latin typeface="Arial"/>
                <a:ea typeface="Arial"/>
                <a:cs typeface="Arial"/>
                <a:sym typeface="Arial"/>
              </a:rPr>
              <a:t>redictive maintenance:</a:t>
            </a:r>
            <a:r>
              <a:rPr lang="en-US" b="1">
                <a:solidFill>
                  <a:srgbClr val="273239"/>
                </a:solidFill>
                <a:latin typeface="Arial"/>
                <a:ea typeface="Arial"/>
                <a:cs typeface="Arial"/>
                <a:sym typeface="Arial"/>
              </a:rPr>
              <a:t>reduces the risk of unplanned downtime</a:t>
            </a:r>
            <a:r>
              <a:rPr lang="en-US" sz="2000">
                <a:solidFill>
                  <a:srgbClr val="273239"/>
                </a:solidFill>
                <a:latin typeface="Arial"/>
                <a:ea typeface="Arial"/>
                <a:cs typeface="Arial"/>
                <a:sym typeface="Arial"/>
              </a:rPr>
              <a:t>.</a:t>
            </a:r>
            <a:endParaRPr sz="2600">
              <a:solidFill>
                <a:srgbClr val="273239"/>
              </a:solidFill>
              <a:latin typeface="Arial"/>
              <a:ea typeface="Arial"/>
              <a:cs typeface="Arial"/>
              <a:sym typeface="Arial"/>
            </a:endParaRPr>
          </a:p>
          <a:p>
            <a:pPr marL="457200" lvl="0" indent="0" algn="just" rtl="0">
              <a:spcBef>
                <a:spcPts val="960"/>
              </a:spcBef>
              <a:spcAft>
                <a:spcPts val="0"/>
              </a:spcAft>
              <a:buNone/>
            </a:pPr>
            <a:endParaRPr>
              <a:solidFill>
                <a:srgbClr val="273239"/>
              </a:solidFill>
              <a:latin typeface="Arial"/>
              <a:ea typeface="Arial"/>
              <a:cs typeface="Arial"/>
              <a:sym typeface="Arial"/>
            </a:endParaRPr>
          </a:p>
          <a:p>
            <a:pPr marL="457200" lvl="0" indent="-381000" algn="just" rtl="0">
              <a:spcBef>
                <a:spcPts val="960"/>
              </a:spcBef>
              <a:spcAft>
                <a:spcPts val="0"/>
              </a:spcAft>
              <a:buClr>
                <a:srgbClr val="273239"/>
              </a:buClr>
              <a:buSzPts val="2400"/>
              <a:buChar char="•"/>
            </a:pPr>
            <a:r>
              <a:rPr lang="en-US" i="0">
                <a:solidFill>
                  <a:srgbClr val="273239"/>
                </a:solidFill>
                <a:latin typeface="Arial"/>
                <a:ea typeface="Arial"/>
                <a:cs typeface="Arial"/>
                <a:sym typeface="Arial"/>
              </a:rPr>
              <a:t>Data-driven IoT is made possible by advances in big data technologies, such as distributed data processing and </a:t>
            </a:r>
            <a:r>
              <a:rPr lang="en-US" i="0" u="sng">
                <a:solidFill>
                  <a:srgbClr val="273239"/>
                </a:solidFill>
                <a:latin typeface="Arial"/>
                <a:ea typeface="Arial"/>
                <a:cs typeface="Arial"/>
                <a:sym typeface="Arial"/>
                <a:hlinkClick r:id="rId3">
                  <a:extLst>
                    <a:ext uri="{A12FA001-AC4F-418D-AE19-62706E023703}">
                      <ahyp:hlinkClr xmlns:ahyp="http://schemas.microsoft.com/office/drawing/2018/hyperlinkcolor" val="tx"/>
                    </a:ext>
                  </a:extLst>
                </a:hlinkClick>
              </a:rPr>
              <a:t>cloud computing,</a:t>
            </a:r>
            <a:r>
              <a:rPr lang="en-US" i="0">
                <a:solidFill>
                  <a:srgbClr val="273239"/>
                </a:solidFill>
                <a:latin typeface="Arial"/>
                <a:ea typeface="Arial"/>
                <a:cs typeface="Arial"/>
                <a:sym typeface="Arial"/>
              </a:rPr>
              <a:t> which allow for the efficient analysis and management of large amounts of data in real time.</a:t>
            </a:r>
            <a:endParaRPr>
              <a:latin typeface="Arial"/>
              <a:ea typeface="Arial"/>
              <a:cs typeface="Arial"/>
              <a:sym typeface="Arial"/>
            </a:endParaRPr>
          </a:p>
          <a:p>
            <a:pPr marL="0" lvl="0" indent="0" algn="just" rtl="0">
              <a:spcBef>
                <a:spcPts val="960"/>
              </a:spcBef>
              <a:spcAft>
                <a:spcPts val="0"/>
              </a:spcAft>
              <a:buSzPts val="2610"/>
              <a:buNone/>
            </a:pP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2f0e34190a_0_55"/>
          <p:cNvSpPr txBox="1">
            <a:spLocks noGrp="1"/>
          </p:cNvSpPr>
          <p:nvPr>
            <p:ph type="body" idx="1"/>
          </p:nvPr>
        </p:nvSpPr>
        <p:spPr>
          <a:xfrm>
            <a:off x="1484311" y="812265"/>
            <a:ext cx="10018800" cy="48183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610"/>
              <a:buNone/>
            </a:pPr>
            <a:endParaRPr sz="2200" b="1">
              <a:solidFill>
                <a:srgbClr val="273239"/>
              </a:solidFill>
              <a:latin typeface="Arial"/>
              <a:ea typeface="Arial"/>
              <a:cs typeface="Arial"/>
              <a:sym typeface="Arial"/>
            </a:endParaRPr>
          </a:p>
          <a:p>
            <a:pPr marL="0" lvl="0" indent="0" algn="just" rtl="0">
              <a:spcBef>
                <a:spcPts val="0"/>
              </a:spcBef>
              <a:spcAft>
                <a:spcPts val="0"/>
              </a:spcAft>
              <a:buSzPts val="2610"/>
              <a:buNone/>
            </a:pPr>
            <a:endParaRPr sz="2200" b="1">
              <a:solidFill>
                <a:srgbClr val="273239"/>
              </a:solidFill>
              <a:latin typeface="Arial"/>
              <a:ea typeface="Arial"/>
              <a:cs typeface="Arial"/>
              <a:sym typeface="Arial"/>
            </a:endParaRPr>
          </a:p>
          <a:p>
            <a:pPr marL="0" lvl="0" indent="0" algn="just" rtl="0">
              <a:spcBef>
                <a:spcPts val="0"/>
              </a:spcBef>
              <a:spcAft>
                <a:spcPts val="0"/>
              </a:spcAft>
              <a:buSzPts val="2610"/>
              <a:buNone/>
            </a:pPr>
            <a:r>
              <a:rPr lang="en-US" sz="2200" b="1">
                <a:solidFill>
                  <a:srgbClr val="273239"/>
                </a:solidFill>
                <a:latin typeface="Arial"/>
                <a:ea typeface="Arial"/>
                <a:cs typeface="Arial"/>
                <a:sym typeface="Arial"/>
              </a:rPr>
              <a:t>7</a:t>
            </a:r>
            <a:r>
              <a:rPr lang="en-US" sz="2200" b="1" i="0">
                <a:solidFill>
                  <a:srgbClr val="273239"/>
                </a:solidFill>
                <a:latin typeface="Arial"/>
                <a:ea typeface="Arial"/>
                <a:cs typeface="Arial"/>
                <a:sym typeface="Arial"/>
              </a:rPr>
              <a:t>. Context Awareness</a:t>
            </a:r>
            <a:r>
              <a:rPr lang="en-US" sz="1800" b="1" i="0">
                <a:solidFill>
                  <a:srgbClr val="273239"/>
                </a:solidFill>
                <a:latin typeface="Arial"/>
                <a:ea typeface="Arial"/>
                <a:cs typeface="Arial"/>
                <a:sym typeface="Arial"/>
              </a:rPr>
              <a:t>(</a:t>
            </a:r>
            <a:r>
              <a:rPr lang="en-US" sz="1900">
                <a:solidFill>
                  <a:srgbClr val="273239"/>
                </a:solidFill>
              </a:rPr>
              <a:t>understand and respond to the environment and context in which they are operating)</a:t>
            </a:r>
            <a:endParaRPr sz="1800" b="1" i="0">
              <a:solidFill>
                <a:srgbClr val="273239"/>
              </a:solidFill>
              <a:latin typeface="Arial"/>
              <a:ea typeface="Arial"/>
              <a:cs typeface="Arial"/>
              <a:sym typeface="Arial"/>
            </a:endParaRPr>
          </a:p>
          <a:p>
            <a:pPr marL="457200" lvl="0" indent="-368300" algn="just" rtl="0">
              <a:spcBef>
                <a:spcPts val="960"/>
              </a:spcBef>
              <a:spcAft>
                <a:spcPts val="0"/>
              </a:spcAft>
              <a:buClr>
                <a:srgbClr val="273239"/>
              </a:buClr>
              <a:buSzPts val="2200"/>
              <a:buFont typeface="Arial"/>
              <a:buChar char="•"/>
            </a:pPr>
            <a:r>
              <a:rPr lang="en-US" sz="2200" i="0">
                <a:solidFill>
                  <a:srgbClr val="273239"/>
                </a:solidFill>
                <a:latin typeface="Arial"/>
                <a:ea typeface="Arial"/>
                <a:cs typeface="Arial"/>
                <a:sym typeface="Arial"/>
              </a:rPr>
              <a:t>Context awareness is a critical aspect of IoT, as it enables IoT devices and systems to make decisions and take actions based on the context in which they are operating.</a:t>
            </a:r>
            <a:endParaRPr sz="2200" i="0">
              <a:solidFill>
                <a:srgbClr val="273239"/>
              </a:solidFill>
              <a:latin typeface="Arial"/>
              <a:ea typeface="Arial"/>
              <a:cs typeface="Arial"/>
              <a:sym typeface="Arial"/>
            </a:endParaRPr>
          </a:p>
          <a:p>
            <a:pPr marL="457200" lvl="0" indent="0" algn="just" rtl="0">
              <a:spcBef>
                <a:spcPts val="960"/>
              </a:spcBef>
              <a:spcAft>
                <a:spcPts val="0"/>
              </a:spcAft>
              <a:buNone/>
            </a:pPr>
            <a:endParaRPr sz="2200">
              <a:solidFill>
                <a:srgbClr val="273239"/>
              </a:solidFill>
              <a:latin typeface="Arial"/>
              <a:ea typeface="Arial"/>
              <a:cs typeface="Arial"/>
              <a:sym typeface="Arial"/>
            </a:endParaRPr>
          </a:p>
          <a:p>
            <a:pPr marL="457200" lvl="0" indent="-368300" algn="just" rtl="0">
              <a:spcBef>
                <a:spcPts val="960"/>
              </a:spcBef>
              <a:spcAft>
                <a:spcPts val="0"/>
              </a:spcAft>
              <a:buClr>
                <a:srgbClr val="273239"/>
              </a:buClr>
              <a:buSzPts val="2200"/>
              <a:buChar char="•"/>
            </a:pPr>
            <a:r>
              <a:rPr lang="en-US" sz="2200">
                <a:solidFill>
                  <a:srgbClr val="273239"/>
                </a:solidFill>
                <a:latin typeface="Arial"/>
                <a:ea typeface="Arial"/>
                <a:cs typeface="Arial"/>
                <a:sym typeface="Arial"/>
              </a:rPr>
              <a:t>For example, in a smart home, a context-aware IoT system could adjust the temperature, lighting, and other systems based on the time of day, the presence of people in the home, and other factors.</a:t>
            </a:r>
            <a:endParaRPr sz="2200">
              <a:latin typeface="Arial"/>
              <a:ea typeface="Arial"/>
              <a:cs typeface="Arial"/>
              <a:sym typeface="Arial"/>
            </a:endParaRPr>
          </a:p>
          <a:p>
            <a:pPr marL="457200" lvl="0" indent="0" algn="just" rtl="0">
              <a:spcBef>
                <a:spcPts val="960"/>
              </a:spcBef>
              <a:spcAft>
                <a:spcPts val="0"/>
              </a:spcAft>
              <a:buNone/>
            </a:pPr>
            <a:endParaRPr sz="2200">
              <a:solidFill>
                <a:srgbClr val="273239"/>
              </a:solidFill>
              <a:latin typeface="Arial"/>
              <a:ea typeface="Arial"/>
              <a:cs typeface="Arial"/>
              <a:sym typeface="Arial"/>
            </a:endParaRPr>
          </a:p>
          <a:p>
            <a:pPr marL="457200" lvl="0" indent="-368300" algn="just" rtl="0">
              <a:spcBef>
                <a:spcPts val="960"/>
              </a:spcBef>
              <a:spcAft>
                <a:spcPts val="0"/>
              </a:spcAft>
              <a:buClr>
                <a:srgbClr val="273239"/>
              </a:buClr>
              <a:buSzPts val="2200"/>
              <a:buFont typeface="Arial"/>
              <a:buChar char="•"/>
            </a:pPr>
            <a:r>
              <a:rPr lang="en-US" sz="2200" i="0">
                <a:solidFill>
                  <a:srgbClr val="273239"/>
                </a:solidFill>
                <a:latin typeface="Arial"/>
                <a:ea typeface="Arial"/>
                <a:cs typeface="Arial"/>
                <a:sym typeface="Arial"/>
              </a:rPr>
              <a:t>In addition, context awareness is also used to improve the efficiency and effectiveness of IoT systems by reducing the amount of data that needs to be transmitted and processed. </a:t>
            </a:r>
            <a:endParaRPr sz="2200" i="0">
              <a:solidFill>
                <a:srgbClr val="273239"/>
              </a:solidFill>
              <a:latin typeface="Arial"/>
              <a:ea typeface="Arial"/>
              <a:cs typeface="Arial"/>
              <a:sym typeface="Arial"/>
            </a:endParaRPr>
          </a:p>
          <a:p>
            <a:pPr marL="457200" lvl="0" indent="0" algn="just" rtl="0">
              <a:spcBef>
                <a:spcPts val="960"/>
              </a:spcBef>
              <a:spcAft>
                <a:spcPts val="0"/>
              </a:spcAft>
              <a:buNone/>
            </a:pPr>
            <a:endParaRPr sz="2200">
              <a:solidFill>
                <a:srgbClr val="273239"/>
              </a:solidFill>
              <a:latin typeface="Arial"/>
              <a:ea typeface="Arial"/>
              <a:cs typeface="Arial"/>
              <a:sym typeface="Arial"/>
            </a:endParaRPr>
          </a:p>
          <a:p>
            <a:pPr marL="0" lvl="0" indent="0" algn="just" rtl="0">
              <a:spcBef>
                <a:spcPts val="960"/>
              </a:spcBef>
              <a:spcAft>
                <a:spcPts val="0"/>
              </a:spcAft>
              <a:buSzPts val="2610"/>
              <a:buNone/>
            </a:pPr>
            <a:endParaRPr sz="2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5"/>
          <p:cNvSpPr txBox="1">
            <a:spLocks noGrp="1"/>
          </p:cNvSpPr>
          <p:nvPr>
            <p:ph type="title"/>
          </p:nvPr>
        </p:nvSpPr>
        <p:spPr>
          <a:xfrm>
            <a:off x="1484311" y="-462067"/>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Characteristics</a:t>
            </a:r>
            <a:endParaRPr b="1"/>
          </a:p>
        </p:txBody>
      </p:sp>
      <p:sp>
        <p:nvSpPr>
          <p:cNvPr id="435" name="Google Shape;435;p15"/>
          <p:cNvSpPr txBox="1">
            <a:spLocks noGrp="1"/>
          </p:cNvSpPr>
          <p:nvPr>
            <p:ph type="body" idx="1"/>
          </p:nvPr>
        </p:nvSpPr>
        <p:spPr>
          <a:xfrm>
            <a:off x="1484311" y="2628088"/>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3190"/>
              <a:buNone/>
            </a:pPr>
            <a:r>
              <a:rPr lang="en-US" b="1" i="0" dirty="0">
                <a:solidFill>
                  <a:srgbClr val="273239"/>
                </a:solidFill>
                <a:latin typeface="Arial"/>
                <a:ea typeface="Arial"/>
                <a:cs typeface="Arial"/>
                <a:sym typeface="Arial"/>
              </a:rPr>
              <a:t>8. Scalability</a:t>
            </a:r>
            <a:endParaRPr dirty="0">
              <a:latin typeface="Arial"/>
              <a:ea typeface="Arial"/>
              <a:cs typeface="Arial"/>
              <a:sym typeface="Arial"/>
            </a:endParaRPr>
          </a:p>
          <a:p>
            <a:pPr marL="0" lvl="0" indent="0" algn="just" rtl="0">
              <a:spcBef>
                <a:spcPts val="1040"/>
              </a:spcBef>
              <a:spcAft>
                <a:spcPts val="0"/>
              </a:spcAft>
              <a:buSzPts val="3190"/>
              <a:buNone/>
            </a:pPr>
            <a:r>
              <a:rPr lang="en-US" i="0" dirty="0">
                <a:solidFill>
                  <a:srgbClr val="273239"/>
                </a:solidFill>
                <a:latin typeface="Arial"/>
                <a:ea typeface="Arial"/>
                <a:cs typeface="Arial"/>
                <a:sym typeface="Arial"/>
              </a:rPr>
              <a:t>The number of elements connected to the IoT zone is increasing day by day. Hence, an IoT setup should be capable of handling the massive expansion. The data generated as an outcome is enormous, and it should be handled appropriately.</a:t>
            </a:r>
            <a:endParaRPr dirty="0">
              <a:latin typeface="Arial"/>
              <a:ea typeface="Arial"/>
              <a:cs typeface="Arial"/>
              <a:sym typeface="Arial"/>
            </a:endParaRPr>
          </a:p>
          <a:p>
            <a:pPr marL="0" lvl="0" indent="0" algn="just" rtl="0">
              <a:spcBef>
                <a:spcPts val="1040"/>
              </a:spcBef>
              <a:spcAft>
                <a:spcPts val="0"/>
              </a:spcAft>
              <a:buSzPts val="3190"/>
              <a:buNone/>
            </a:pPr>
            <a:r>
              <a:rPr lang="en-US" b="1" i="0" dirty="0">
                <a:solidFill>
                  <a:srgbClr val="273239"/>
                </a:solidFill>
                <a:latin typeface="Arial"/>
                <a:ea typeface="Arial"/>
                <a:cs typeface="Arial"/>
                <a:sym typeface="Arial"/>
              </a:rPr>
              <a:t> 9.Architecture</a:t>
            </a:r>
            <a:endParaRPr dirty="0">
              <a:latin typeface="Arial"/>
              <a:ea typeface="Arial"/>
              <a:cs typeface="Arial"/>
              <a:sym typeface="Arial"/>
            </a:endParaRPr>
          </a:p>
          <a:p>
            <a:pPr marL="0" lvl="0" indent="0" algn="just" rtl="0">
              <a:spcBef>
                <a:spcPts val="1040"/>
              </a:spcBef>
              <a:spcAft>
                <a:spcPts val="0"/>
              </a:spcAft>
              <a:buSzPts val="3190"/>
              <a:buNone/>
            </a:pPr>
            <a:r>
              <a:rPr lang="en-US" i="0" u="sng" dirty="0">
                <a:solidFill>
                  <a:srgbClr val="273239"/>
                </a:solidFill>
                <a:latin typeface="Arial"/>
                <a:ea typeface="Arial"/>
                <a:cs typeface="Arial"/>
                <a:sym typeface="Arial"/>
                <a:hlinkClick r:id="rId3">
                  <a:extLst>
                    <a:ext uri="{A12FA001-AC4F-418D-AE19-62706E023703}">
                      <ahyp:hlinkClr xmlns:ahyp="http://schemas.microsoft.com/office/drawing/2018/hyperlinkcolor" val="tx"/>
                    </a:ext>
                  </a:extLst>
                </a:hlinkClick>
              </a:rPr>
              <a:t>IoT Architecture</a:t>
            </a:r>
            <a:r>
              <a:rPr lang="en-US" i="0" dirty="0">
                <a:solidFill>
                  <a:srgbClr val="273239"/>
                </a:solidFill>
                <a:latin typeface="Arial"/>
                <a:ea typeface="Arial"/>
                <a:cs typeface="Arial"/>
                <a:sym typeface="Arial"/>
              </a:rPr>
              <a:t> cannot be homogeneous in nature. It should be hybrid, supporting different manufacturers ‘ products to function in the IoT network. IoT is not owned by anyone engineering branch. IoT is a reality when multiple domains come together.</a:t>
            </a:r>
            <a:endParaRPr dirty="0">
              <a:latin typeface="Arial"/>
              <a:ea typeface="Arial"/>
              <a:cs typeface="Arial"/>
              <a:sym typeface="Arial"/>
            </a:endParaRPr>
          </a:p>
          <a:p>
            <a:pPr marL="0" lvl="0" indent="0" algn="l" rtl="0">
              <a:spcBef>
                <a:spcPts val="1040"/>
              </a:spcBef>
              <a:spcAft>
                <a:spcPts val="0"/>
              </a:spcAft>
              <a:buSzPts val="3190"/>
              <a:buNone/>
            </a:pPr>
            <a:br>
              <a:rPr lang="en-US" dirty="0">
                <a:latin typeface="Arial"/>
                <a:ea typeface="Arial"/>
                <a:cs typeface="Arial"/>
                <a:sym typeface="Arial"/>
              </a:rPr>
            </a:br>
            <a:endParaRPr dirty="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6"/>
          <p:cNvSpPr txBox="1">
            <a:spLocks noGrp="1"/>
          </p:cNvSpPr>
          <p:nvPr>
            <p:ph type="title"/>
          </p:nvPr>
        </p:nvSpPr>
        <p:spPr>
          <a:xfrm>
            <a:off x="1484311" y="-296695"/>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Characteristics</a:t>
            </a:r>
            <a:endParaRPr b="1"/>
          </a:p>
        </p:txBody>
      </p:sp>
      <p:sp>
        <p:nvSpPr>
          <p:cNvPr id="441" name="Google Shape;441;p16"/>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3480"/>
              <a:buNone/>
            </a:pPr>
            <a:r>
              <a:rPr lang="en-US" b="1" i="0" dirty="0">
                <a:solidFill>
                  <a:srgbClr val="273239"/>
                </a:solidFill>
                <a:latin typeface="Arial"/>
                <a:ea typeface="Arial"/>
                <a:cs typeface="Arial"/>
                <a:sym typeface="Arial"/>
              </a:rPr>
              <a:t>10. Safety</a:t>
            </a:r>
            <a:endParaRPr dirty="0">
              <a:latin typeface="Arial"/>
              <a:ea typeface="Arial"/>
              <a:cs typeface="Arial"/>
              <a:sym typeface="Arial"/>
            </a:endParaRPr>
          </a:p>
          <a:p>
            <a:pPr marL="0" lvl="0" indent="0" algn="just" rtl="0">
              <a:spcBef>
                <a:spcPts val="1080"/>
              </a:spcBef>
              <a:spcAft>
                <a:spcPts val="0"/>
              </a:spcAft>
              <a:buSzPts val="3480"/>
              <a:buNone/>
            </a:pPr>
            <a:r>
              <a:rPr lang="en-US" i="0" dirty="0">
                <a:solidFill>
                  <a:srgbClr val="273239"/>
                </a:solidFill>
                <a:latin typeface="Arial"/>
                <a:ea typeface="Arial"/>
                <a:cs typeface="Arial"/>
                <a:sym typeface="Arial"/>
              </a:rPr>
              <a:t>There is a danger of the sensitive personal details of the users getting compromised when all his/her devices are connected to the internet. This can cause a loss to the user. Hence, data security is the major challenge. Besides, the equipment involved is huge. IoT networks may also be at risk. Therefore, equipment safety is also critical.</a:t>
            </a:r>
            <a:endParaRPr dirty="0">
              <a:latin typeface="Arial"/>
              <a:ea typeface="Arial"/>
              <a:cs typeface="Arial"/>
              <a:sym typeface="Arial"/>
            </a:endParaRPr>
          </a:p>
          <a:p>
            <a:pPr marL="0" lvl="0" indent="0" algn="just" rtl="0">
              <a:spcBef>
                <a:spcPts val="1080"/>
              </a:spcBef>
              <a:spcAft>
                <a:spcPts val="0"/>
              </a:spcAft>
              <a:buSzPts val="3480"/>
              <a:buNone/>
            </a:pPr>
            <a:endParaRPr dirty="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5"/>
          <p:cNvSpPr txBox="1">
            <a:spLocks noGrp="1"/>
          </p:cNvSpPr>
          <p:nvPr>
            <p:ph type="title"/>
          </p:nvPr>
        </p:nvSpPr>
        <p:spPr>
          <a:xfrm>
            <a:off x="1484311" y="-413429"/>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IoT Characteristics</a:t>
            </a:r>
            <a:endParaRPr/>
          </a:p>
        </p:txBody>
      </p:sp>
      <p:sp>
        <p:nvSpPr>
          <p:cNvPr id="465" name="Google Shape;465;p25"/>
          <p:cNvSpPr txBox="1">
            <a:spLocks noGrp="1"/>
          </p:cNvSpPr>
          <p:nvPr>
            <p:ph type="body" idx="1"/>
          </p:nvPr>
        </p:nvSpPr>
        <p:spPr>
          <a:xfrm>
            <a:off x="1484311" y="1449425"/>
            <a:ext cx="10018800" cy="48183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610"/>
              <a:buNone/>
            </a:pPr>
            <a:r>
              <a:rPr lang="en-US" sz="1800" b="1" i="0" dirty="0">
                <a:solidFill>
                  <a:srgbClr val="273239"/>
                </a:solidFill>
                <a:latin typeface="Nunito"/>
                <a:ea typeface="Nunito"/>
                <a:cs typeface="Nunito"/>
                <a:sym typeface="Nunito"/>
              </a:rPr>
              <a:t>11. Ubiquity</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Ubiquity refers to the widespread and pervasive presence of the Internet of Things (IoT) devices and systems in our daily lives. The goal of IoT is to create a seamless and interconnected world where devices and systems can communicate and share data seamlessly and transparently.</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Ubiquity is achieved through the widespread deployment of IoT devices, such as sensors, actuators, and other connected devices, as well as the development of IoT networks and infrastructure to support communication and data exchange.</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In a ubiquitous IoT environment, devices and systems can be accessed and controlled from anywhere, at any time, using a variety of devices, such as smartphones, laptops, and other connected devices.</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For example, in a smart home, a person could use their smartphone to control the temperature, lighting, and other systems in their home, even when they are away.</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In addition, ubiquity is also achieved through the integration of IoT with other technologies, such as artificial intelligence, big data, and cloud computing, which allow for the creation of more advanced and sophisticated IoT systems and applications.</a:t>
            </a:r>
            <a:endParaRPr dirty="0"/>
          </a:p>
          <a:p>
            <a:pPr marL="0" lvl="0" indent="0" algn="just" rtl="0">
              <a:spcBef>
                <a:spcPts val="960"/>
              </a:spcBef>
              <a:spcAft>
                <a:spcPts val="0"/>
              </a:spcAft>
              <a:buSzPts val="2610"/>
              <a:buNone/>
            </a:pPr>
            <a:r>
              <a:rPr lang="en-US" sz="1800" b="0" i="0" dirty="0">
                <a:solidFill>
                  <a:srgbClr val="273239"/>
                </a:solidFill>
                <a:latin typeface="Nunito"/>
                <a:ea typeface="Nunito"/>
                <a:cs typeface="Nunito"/>
                <a:sym typeface="Nunito"/>
              </a:rPr>
              <a:t>Overall, ubiquity is a key characteristic of the IoT, and it is essential for realizing the full potential of IoT and creating a truly interconnected and smart world.</a:t>
            </a:r>
            <a:r>
              <a:rPr lang="en-US" sz="1800" b="1" i="0" dirty="0">
                <a:solidFill>
                  <a:srgbClr val="273239"/>
                </a:solidFill>
                <a:latin typeface="Nunito"/>
                <a:ea typeface="Nunito"/>
                <a:cs typeface="Nunito"/>
                <a:sym typeface="Nunito"/>
              </a:rPr>
              <a:t> </a:t>
            </a:r>
            <a:r>
              <a:rPr lang="en-US" sz="1800" b="0" i="0" dirty="0">
                <a:solidFill>
                  <a:srgbClr val="273239"/>
                </a:solidFill>
                <a:latin typeface="Nunito"/>
                <a:ea typeface="Nunito"/>
                <a:cs typeface="Nunito"/>
                <a:sym typeface="Nunito"/>
              </a:rPr>
              <a:t>IoT devices are widely distributed and can be found in a variety of environments, from homes and workplaces to public spaces and industrial settings.</a:t>
            </a:r>
            <a:endParaRPr dirty="0"/>
          </a:p>
          <a:p>
            <a:pPr marL="0" lvl="0" indent="0" algn="just" rtl="0">
              <a:spcBef>
                <a:spcPts val="960"/>
              </a:spcBef>
              <a:spcAft>
                <a:spcPts val="0"/>
              </a:spcAft>
              <a:buSzPts val="2610"/>
              <a:buNone/>
            </a:pPr>
            <a:endParaRP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313de559ce_0_0"/>
          <p:cNvSpPr txBox="1">
            <a:spLocks noGrp="1"/>
          </p:cNvSpPr>
          <p:nvPr>
            <p:ph type="title"/>
          </p:nvPr>
        </p:nvSpPr>
        <p:spPr>
          <a:xfrm>
            <a:off x="1484300" y="0"/>
            <a:ext cx="10018800" cy="6120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Examples of IoT Devices</a:t>
            </a:r>
            <a:endParaRPr/>
          </a:p>
        </p:txBody>
      </p:sp>
      <p:sp>
        <p:nvSpPr>
          <p:cNvPr id="472" name="Google Shape;472;g2313de559ce_0_0"/>
          <p:cNvSpPr txBox="1">
            <a:spLocks noGrp="1"/>
          </p:cNvSpPr>
          <p:nvPr>
            <p:ph type="body" idx="1"/>
          </p:nvPr>
        </p:nvSpPr>
        <p:spPr>
          <a:xfrm>
            <a:off x="1484300" y="1063076"/>
            <a:ext cx="10018800" cy="4728000"/>
          </a:xfrm>
          <a:prstGeom prst="rect">
            <a:avLst/>
          </a:prstGeom>
          <a:solidFill>
            <a:schemeClr val="lt2"/>
          </a:solidFill>
        </p:spPr>
        <p:txBody>
          <a:bodyPr spcFirstLastPara="1" wrap="square" lIns="91425" tIns="45700" rIns="91425" bIns="45700" anchor="ctr" anchorCtr="0">
            <a:noAutofit/>
          </a:bodyPr>
          <a:lstStyle/>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Home appliances: smart TV, smart refrigerator, smart AC, etc.</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Smart phones and computers</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Wearables: smart watch, smart sensors, etc.</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Automobiles like self-driving cars</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Energy systems</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Retail : smart payment</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Printers</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Industrial machines</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Healthcare: smart watch, smart healthcare, etc.</a:t>
            </a:r>
            <a:endParaRPr>
              <a:highlight>
                <a:schemeClr val="lt2"/>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highlight>
                  <a:schemeClr val="lt2"/>
                </a:highlight>
                <a:latin typeface="Arial"/>
                <a:ea typeface="Arial"/>
                <a:cs typeface="Arial"/>
                <a:sym typeface="Arial"/>
              </a:rPr>
              <a:t>Surveillance: smart cameras, smart trackers, etc.</a:t>
            </a:r>
            <a:endParaRPr>
              <a:highlight>
                <a:schemeClr val="lt2"/>
              </a:highlight>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a:highlight>
                  <a:schemeClr val="lt2"/>
                </a:highlight>
                <a:latin typeface="Arial"/>
                <a:ea typeface="Arial"/>
                <a:cs typeface="Arial"/>
                <a:sym typeface="Arial"/>
              </a:rPr>
              <a:t> </a:t>
            </a:r>
            <a:endParaRPr>
              <a:highlight>
                <a:schemeClr val="lt2"/>
              </a:highlight>
              <a:latin typeface="Arial"/>
              <a:ea typeface="Arial"/>
              <a:cs typeface="Arial"/>
              <a:sym typeface="Arial"/>
            </a:endParaRPr>
          </a:p>
          <a:p>
            <a:pPr marL="0" lvl="0" indent="0" algn="l" rtl="0">
              <a:spcBef>
                <a:spcPts val="1000"/>
              </a:spcBef>
              <a:spcAft>
                <a:spcPts val="600"/>
              </a:spcAft>
              <a:buNone/>
            </a:pPr>
            <a:endParaRPr>
              <a:highlight>
                <a:schemeClr val="lt2"/>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7"/>
          <p:cNvSpPr txBox="1">
            <a:spLocks noGrp="1"/>
          </p:cNvSpPr>
          <p:nvPr>
            <p:ph type="title"/>
          </p:nvPr>
        </p:nvSpPr>
        <p:spPr>
          <a:xfrm>
            <a:off x="1484311" y="79441"/>
            <a:ext cx="10018800" cy="861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444444"/>
              </a:buClr>
              <a:buSzPct val="100000"/>
              <a:buFont typeface="Open Sans"/>
              <a:buNone/>
            </a:pPr>
            <a:r>
              <a:rPr lang="en-US" b="1" i="0">
                <a:solidFill>
                  <a:srgbClr val="444444"/>
                </a:solidFill>
                <a:latin typeface="Open Sans"/>
                <a:ea typeface="Open Sans"/>
                <a:cs typeface="Open Sans"/>
                <a:sym typeface="Open Sans"/>
              </a:rPr>
              <a:t>Physical Design of IoT</a:t>
            </a:r>
            <a:endParaRPr b="1" i="0">
              <a:solidFill>
                <a:srgbClr val="444444"/>
              </a:solidFill>
              <a:latin typeface="Open Sans"/>
              <a:ea typeface="Open Sans"/>
              <a:cs typeface="Open Sans"/>
              <a:sym typeface="Open Sans"/>
            </a:endParaRPr>
          </a:p>
          <a:p>
            <a:pPr marL="0" lvl="0" indent="0" algn="ctr" rtl="0">
              <a:spcBef>
                <a:spcPts val="0"/>
              </a:spcBef>
              <a:spcAft>
                <a:spcPts val="0"/>
              </a:spcAft>
              <a:buClr>
                <a:srgbClr val="444444"/>
              </a:buClr>
              <a:buSzPct val="100000"/>
              <a:buFont typeface="Open Sans"/>
              <a:buNone/>
            </a:pPr>
            <a:r>
              <a:rPr lang="en-US" b="1">
                <a:solidFill>
                  <a:srgbClr val="444444"/>
                </a:solidFill>
                <a:latin typeface="Open Sans"/>
                <a:ea typeface="Open Sans"/>
                <a:cs typeface="Open Sans"/>
                <a:sym typeface="Open Sans"/>
              </a:rPr>
              <a:t>(Things + Protocols)</a:t>
            </a:r>
            <a:endParaRPr b="1">
              <a:latin typeface="Open Sans"/>
              <a:ea typeface="Open Sans"/>
              <a:cs typeface="Open Sans"/>
              <a:sym typeface="Open Sans"/>
            </a:endParaRPr>
          </a:p>
        </p:txBody>
      </p:sp>
      <p:sp>
        <p:nvSpPr>
          <p:cNvPr id="478" name="Google Shape;478;p27"/>
          <p:cNvSpPr txBox="1">
            <a:spLocks noGrp="1"/>
          </p:cNvSpPr>
          <p:nvPr>
            <p:ph type="body" idx="1"/>
          </p:nvPr>
        </p:nvSpPr>
        <p:spPr>
          <a:xfrm>
            <a:off x="1484310" y="1152725"/>
            <a:ext cx="10018800" cy="3124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285750" lvl="0" indent="-285750" algn="l" rtl="0">
              <a:spcBef>
                <a:spcPts val="0"/>
              </a:spcBef>
              <a:spcAft>
                <a:spcPts val="0"/>
              </a:spcAft>
              <a:buClr>
                <a:schemeClr val="dk1"/>
              </a:buClr>
              <a:buSzPts val="3480"/>
              <a:buChar char="•"/>
            </a:pPr>
            <a:r>
              <a:rPr lang="en-US" i="0">
                <a:latin typeface="Arial"/>
                <a:ea typeface="Arial"/>
                <a:cs typeface="Arial"/>
                <a:sym typeface="Arial"/>
              </a:rPr>
              <a:t>Things are Node devices which have unique identities and can perform remote sensing, actuating and monitoring capabilities. </a:t>
            </a:r>
            <a:endParaRPr i="0">
              <a:latin typeface="Arial"/>
              <a:ea typeface="Arial"/>
              <a:cs typeface="Arial"/>
              <a:sym typeface="Arial"/>
            </a:endParaRPr>
          </a:p>
          <a:p>
            <a:pPr marL="285750" lvl="0" indent="0" algn="l" rtl="0">
              <a:spcBef>
                <a:spcPts val="0"/>
              </a:spcBef>
              <a:spcAft>
                <a:spcPts val="0"/>
              </a:spcAft>
              <a:buNone/>
            </a:pPr>
            <a:endParaRPr>
              <a:latin typeface="Arial"/>
              <a:ea typeface="Arial"/>
              <a:cs typeface="Arial"/>
              <a:sym typeface="Arial"/>
            </a:endParaRPr>
          </a:p>
          <a:p>
            <a:pPr marL="285750" lvl="0" indent="-285750" algn="l" rtl="0">
              <a:spcBef>
                <a:spcPts val="0"/>
              </a:spcBef>
              <a:spcAft>
                <a:spcPts val="0"/>
              </a:spcAft>
              <a:buClr>
                <a:schemeClr val="dk1"/>
              </a:buClr>
              <a:buSzPts val="3480"/>
              <a:buChar char="•"/>
            </a:pPr>
            <a:r>
              <a:rPr lang="en-US" i="0">
                <a:latin typeface="Arial"/>
                <a:ea typeface="Arial"/>
                <a:cs typeface="Arial"/>
                <a:sym typeface="Arial"/>
              </a:rPr>
              <a:t>IoT Protocols helps in Communication established between things and cloud based server over the Internet.</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8"/>
          <p:cNvSpPr txBox="1">
            <a:spLocks noGrp="1"/>
          </p:cNvSpPr>
          <p:nvPr>
            <p:ph type="title"/>
          </p:nvPr>
        </p:nvSpPr>
        <p:spPr>
          <a:xfrm>
            <a:off x="1484300" y="-72944"/>
            <a:ext cx="10018800" cy="600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444444"/>
              </a:buClr>
              <a:buSzPct val="100000"/>
              <a:buFont typeface="Open Sans"/>
              <a:buNone/>
            </a:pPr>
            <a:r>
              <a:rPr lang="en-US" i="0">
                <a:solidFill>
                  <a:srgbClr val="444444"/>
                </a:solidFill>
                <a:latin typeface="Open Sans"/>
                <a:ea typeface="Open Sans"/>
                <a:cs typeface="Open Sans"/>
                <a:sym typeface="Open Sans"/>
              </a:rPr>
              <a:t>Physical Design of IoT </a:t>
            </a:r>
            <a:r>
              <a:rPr lang="en-US">
                <a:solidFill>
                  <a:srgbClr val="444444"/>
                </a:solidFill>
                <a:latin typeface="Open Sans"/>
                <a:ea typeface="Open Sans"/>
                <a:cs typeface="Open Sans"/>
                <a:sym typeface="Open Sans"/>
              </a:rPr>
              <a:t>- </a:t>
            </a:r>
            <a:r>
              <a:rPr lang="en-US">
                <a:solidFill>
                  <a:schemeClr val="accent4"/>
                </a:solidFill>
                <a:latin typeface="Open Sans"/>
                <a:ea typeface="Open Sans"/>
                <a:cs typeface="Open Sans"/>
                <a:sym typeface="Open Sans"/>
              </a:rPr>
              <a:t>Things</a:t>
            </a:r>
            <a:endParaRPr>
              <a:solidFill>
                <a:schemeClr val="accent4"/>
              </a:solidFill>
            </a:endParaRPr>
          </a:p>
        </p:txBody>
      </p:sp>
      <p:pic>
        <p:nvPicPr>
          <p:cNvPr id="484" name="Google Shape;484;p28" descr="block diagram of iot device"/>
          <p:cNvPicPr preferRelativeResize="0"/>
          <p:nvPr/>
        </p:nvPicPr>
        <p:blipFill rotWithShape="1">
          <a:blip r:embed="rId3">
            <a:alphaModFix/>
          </a:blip>
          <a:srcRect/>
          <a:stretch/>
        </p:blipFill>
        <p:spPr>
          <a:xfrm>
            <a:off x="1579525" y="687475"/>
            <a:ext cx="10345675" cy="6002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5a6a3d1e8d_0_159"/>
          <p:cNvSpPr txBox="1">
            <a:spLocks noGrp="1"/>
          </p:cNvSpPr>
          <p:nvPr>
            <p:ph type="title" idx="4294967295"/>
          </p:nvPr>
        </p:nvSpPr>
        <p:spPr>
          <a:xfrm>
            <a:off x="1484300" y="-225351"/>
            <a:ext cx="10018800" cy="851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i="0">
                <a:latin typeface="Open Sans"/>
                <a:ea typeface="Open Sans"/>
                <a:cs typeface="Open Sans"/>
                <a:sym typeface="Open Sans"/>
              </a:rPr>
              <a:t>Physical Design of IoT</a:t>
            </a:r>
            <a:r>
              <a:rPr lang="en-US">
                <a:latin typeface="Open Sans"/>
                <a:ea typeface="Open Sans"/>
                <a:cs typeface="Open Sans"/>
                <a:sym typeface="Open Sans"/>
              </a:rPr>
              <a:t>- </a:t>
            </a:r>
            <a:r>
              <a:rPr lang="en-US">
                <a:solidFill>
                  <a:srgbClr val="FF0000"/>
                </a:solidFill>
                <a:latin typeface="Open Sans"/>
                <a:ea typeface="Open Sans"/>
                <a:cs typeface="Open Sans"/>
                <a:sym typeface="Open Sans"/>
              </a:rPr>
              <a:t>Protocols</a:t>
            </a:r>
            <a:endParaRPr>
              <a:solidFill>
                <a:srgbClr val="FF0000"/>
              </a:solidFill>
            </a:endParaRPr>
          </a:p>
        </p:txBody>
      </p:sp>
      <p:sp>
        <p:nvSpPr>
          <p:cNvPr id="497" name="Google Shape;497;g25a6a3d1e8d_0_159"/>
          <p:cNvSpPr txBox="1">
            <a:spLocks noGrp="1"/>
          </p:cNvSpPr>
          <p:nvPr>
            <p:ph type="body" idx="4294967295"/>
          </p:nvPr>
        </p:nvSpPr>
        <p:spPr>
          <a:xfrm>
            <a:off x="1484311" y="244803"/>
            <a:ext cx="10018800" cy="3124200"/>
          </a:xfrm>
          <a:prstGeom prst="rect">
            <a:avLst/>
          </a:prstGeom>
          <a:noFill/>
          <a:ln>
            <a:noFill/>
          </a:ln>
        </p:spPr>
        <p:txBody>
          <a:bodyPr spcFirstLastPara="1" wrap="square" lIns="91425" tIns="45700" rIns="91425" bIns="45700" anchor="ctr" anchorCtr="0">
            <a:normAutofit/>
          </a:bodyPr>
          <a:lstStyle/>
          <a:p>
            <a:pPr marL="285750" lvl="0" indent="-101600" algn="l" rtl="0">
              <a:spcBef>
                <a:spcPts val="0"/>
              </a:spcBef>
              <a:spcAft>
                <a:spcPts val="0"/>
              </a:spcAft>
              <a:buSzPts val="2900"/>
              <a:buNone/>
            </a:pPr>
            <a:endParaRPr sz="2000" b="0" i="0">
              <a:solidFill>
                <a:srgbClr val="333333"/>
              </a:solidFill>
            </a:endParaRPr>
          </a:p>
          <a:p>
            <a:pPr marL="285750" lvl="0" indent="-101600" algn="l" rtl="0">
              <a:spcBef>
                <a:spcPts val="1000"/>
              </a:spcBef>
              <a:spcAft>
                <a:spcPts val="0"/>
              </a:spcAft>
              <a:buSzPts val="2900"/>
              <a:buNone/>
            </a:pPr>
            <a:endParaRPr sz="2000"/>
          </a:p>
        </p:txBody>
      </p:sp>
      <p:sp>
        <p:nvSpPr>
          <p:cNvPr id="498" name="Google Shape;498;g25a6a3d1e8d_0_159"/>
          <p:cNvSpPr txBox="1"/>
          <p:nvPr/>
        </p:nvSpPr>
        <p:spPr>
          <a:xfrm>
            <a:off x="0" y="518800"/>
            <a:ext cx="12042600" cy="1015800"/>
          </a:xfrm>
          <a:prstGeom prst="rect">
            <a:avLst/>
          </a:prstGeom>
          <a:noFill/>
          <a:ln>
            <a:noFill/>
          </a:ln>
        </p:spPr>
        <p:txBody>
          <a:bodyPr spcFirstLastPara="1" wrap="square" lIns="91425" tIns="45700" rIns="91425" bIns="45700" anchor="t" anchorCtr="0">
            <a:spAutoFit/>
          </a:bodyPr>
          <a:lstStyle/>
          <a:p>
            <a:pPr marL="457200" marR="0" lvl="0" indent="-355600" algn="l" rtl="0">
              <a:spcBef>
                <a:spcPts val="0"/>
              </a:spcBef>
              <a:spcAft>
                <a:spcPts val="0"/>
              </a:spcAft>
              <a:buClr>
                <a:schemeClr val="dk1"/>
              </a:buClr>
              <a:buSzPts val="2000"/>
              <a:buFont typeface="Open Sans"/>
              <a:buChar char="●"/>
            </a:pPr>
            <a:r>
              <a:rPr lang="en-US" sz="2000" b="0" i="0">
                <a:solidFill>
                  <a:schemeClr val="dk1"/>
                </a:solidFill>
                <a:latin typeface="Open Sans"/>
                <a:ea typeface="Open Sans"/>
                <a:cs typeface="Open Sans"/>
                <a:sym typeface="Open Sans"/>
              </a:rPr>
              <a:t>IoT protocols help to establish Communication between IoT Device (Node Device) and Cloud based Server over the Internet. </a:t>
            </a:r>
            <a:endParaRPr sz="2000" b="0" i="0">
              <a:solidFill>
                <a:schemeClr val="dk1"/>
              </a:solidFill>
              <a:latin typeface="Open Sans"/>
              <a:ea typeface="Open Sans"/>
              <a:cs typeface="Open Sans"/>
              <a:sym typeface="Open Sans"/>
            </a:endParaRPr>
          </a:p>
          <a:p>
            <a:pPr marL="457200" marR="0" lvl="0" indent="-355600" algn="l" rtl="0">
              <a:spcBef>
                <a:spcPts val="0"/>
              </a:spcBef>
              <a:spcAft>
                <a:spcPts val="0"/>
              </a:spcAft>
              <a:buClr>
                <a:schemeClr val="dk1"/>
              </a:buClr>
              <a:buSzPts val="2000"/>
              <a:buFont typeface="Open Sans"/>
              <a:buChar char="●"/>
            </a:pPr>
            <a:r>
              <a:rPr lang="en-US" sz="2000" b="0" i="0">
                <a:solidFill>
                  <a:schemeClr val="dk1"/>
                </a:solidFill>
                <a:latin typeface="Open Sans"/>
                <a:ea typeface="Open Sans"/>
                <a:cs typeface="Open Sans"/>
                <a:sym typeface="Open Sans"/>
              </a:rPr>
              <a:t>It helps to sen</a:t>
            </a:r>
            <a:r>
              <a:rPr lang="en-US" sz="2000">
                <a:solidFill>
                  <a:schemeClr val="dk1"/>
                </a:solidFill>
                <a:latin typeface="Open Sans"/>
                <a:ea typeface="Open Sans"/>
                <a:cs typeface="Open Sans"/>
                <a:sym typeface="Open Sans"/>
              </a:rPr>
              <a:t>d</a:t>
            </a:r>
            <a:r>
              <a:rPr lang="en-US" sz="2000" b="0" i="0">
                <a:solidFill>
                  <a:schemeClr val="dk1"/>
                </a:solidFill>
                <a:latin typeface="Open Sans"/>
                <a:ea typeface="Open Sans"/>
                <a:cs typeface="Open Sans"/>
                <a:sym typeface="Open Sans"/>
              </a:rPr>
              <a:t> commands to IoT Device and receive data from an IoT device over the Internet. </a:t>
            </a:r>
            <a:endParaRPr sz="2000">
              <a:solidFill>
                <a:schemeClr val="dk1"/>
              </a:solidFill>
              <a:latin typeface="Corbel"/>
              <a:ea typeface="Corbel"/>
              <a:cs typeface="Corbel"/>
              <a:sym typeface="Corbel"/>
            </a:endParaRPr>
          </a:p>
        </p:txBody>
      </p:sp>
      <p:pic>
        <p:nvPicPr>
          <p:cNvPr id="499" name="Google Shape;499;g25a6a3d1e8d_0_159" descr="IoT Protocols"/>
          <p:cNvPicPr preferRelativeResize="0"/>
          <p:nvPr/>
        </p:nvPicPr>
        <p:blipFill rotWithShape="1">
          <a:blip r:embed="rId3">
            <a:alphaModFix/>
          </a:blip>
          <a:srcRect/>
          <a:stretch/>
        </p:blipFill>
        <p:spPr>
          <a:xfrm>
            <a:off x="157175" y="1466775"/>
            <a:ext cx="7220175" cy="5253925"/>
          </a:xfrm>
          <a:prstGeom prst="rect">
            <a:avLst/>
          </a:prstGeom>
          <a:noFill/>
          <a:ln>
            <a:noFill/>
          </a:ln>
        </p:spPr>
      </p:pic>
      <p:sp>
        <p:nvSpPr>
          <p:cNvPr id="500" name="Google Shape;500;g25a6a3d1e8d_0_159"/>
          <p:cNvSpPr txBox="1"/>
          <p:nvPr/>
        </p:nvSpPr>
        <p:spPr>
          <a:xfrm>
            <a:off x="7126225" y="5317775"/>
            <a:ext cx="4706100" cy="1023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FF"/>
              </a:buClr>
              <a:buSzPts val="1400"/>
              <a:buChar char="●"/>
            </a:pPr>
            <a:r>
              <a:rPr lang="en-US">
                <a:solidFill>
                  <a:srgbClr val="0000FF"/>
                </a:solidFill>
              </a:rPr>
              <a:t>Establish and terminate links</a:t>
            </a:r>
            <a:endParaRPr>
              <a:solidFill>
                <a:srgbClr val="0000FF"/>
              </a:solidFill>
            </a:endParaRPr>
          </a:p>
          <a:p>
            <a:pPr marL="457200" lvl="0" indent="-317500" algn="l" rtl="0">
              <a:spcBef>
                <a:spcPts val="0"/>
              </a:spcBef>
              <a:spcAft>
                <a:spcPts val="0"/>
              </a:spcAft>
              <a:buClr>
                <a:srgbClr val="0000FF"/>
              </a:buClr>
              <a:buSzPts val="1400"/>
              <a:buChar char="●"/>
            </a:pPr>
            <a:r>
              <a:rPr lang="en-US">
                <a:solidFill>
                  <a:srgbClr val="0000FF"/>
                </a:solidFill>
                <a:highlight>
                  <a:schemeClr val="lt2"/>
                </a:highlight>
              </a:rPr>
              <a:t>handles error detection, retransmission, flow control and access of the link. </a:t>
            </a:r>
            <a:endParaRPr>
              <a:solidFill>
                <a:srgbClr val="0000FF"/>
              </a:solidFill>
              <a:highlight>
                <a:schemeClr val="lt2"/>
              </a:highlight>
            </a:endParaRPr>
          </a:p>
          <a:p>
            <a:pPr marL="457200" lvl="0" indent="-317500" algn="l" rtl="0">
              <a:spcBef>
                <a:spcPts val="0"/>
              </a:spcBef>
              <a:spcAft>
                <a:spcPts val="0"/>
              </a:spcAft>
              <a:buClr>
                <a:srgbClr val="0000FF"/>
              </a:buClr>
              <a:buSzPts val="1400"/>
              <a:buChar char="●"/>
            </a:pPr>
            <a:r>
              <a:rPr lang="en-US">
                <a:solidFill>
                  <a:srgbClr val="0000FF"/>
                </a:solidFill>
                <a:highlight>
                  <a:schemeClr val="lt2"/>
                </a:highlight>
              </a:rPr>
              <a:t>defines Format of the packet</a:t>
            </a:r>
            <a:endParaRPr>
              <a:solidFill>
                <a:srgbClr val="0000FF"/>
              </a:solidFill>
              <a:highlight>
                <a:schemeClr val="lt2"/>
              </a:highlight>
            </a:endParaRPr>
          </a:p>
          <a:p>
            <a:pPr marL="457200" lvl="0" indent="-317500" algn="l" rtl="0">
              <a:spcBef>
                <a:spcPts val="0"/>
              </a:spcBef>
              <a:spcAft>
                <a:spcPts val="0"/>
              </a:spcAft>
              <a:buClr>
                <a:srgbClr val="0000FF"/>
              </a:buClr>
              <a:buSzPts val="1400"/>
              <a:buChar char="●"/>
            </a:pPr>
            <a:r>
              <a:rPr lang="en-US">
                <a:solidFill>
                  <a:srgbClr val="0000FF"/>
                </a:solidFill>
                <a:highlight>
                  <a:schemeClr val="lt2"/>
                </a:highlight>
              </a:rPr>
              <a:t>Physical addressing</a:t>
            </a:r>
            <a:endParaRPr>
              <a:solidFill>
                <a:srgbClr val="0000FF"/>
              </a:solidFill>
              <a:highlight>
                <a:schemeClr val="lt2"/>
              </a:highlight>
            </a:endParaRPr>
          </a:p>
        </p:txBody>
      </p:sp>
      <p:sp>
        <p:nvSpPr>
          <p:cNvPr id="501" name="Google Shape;501;g25a6a3d1e8d_0_159"/>
          <p:cNvSpPr txBox="1"/>
          <p:nvPr/>
        </p:nvSpPr>
        <p:spPr>
          <a:xfrm>
            <a:off x="7126225" y="4250975"/>
            <a:ext cx="4530000" cy="1023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0000"/>
              </a:buClr>
              <a:buSzPts val="1400"/>
              <a:buFont typeface="Corbel"/>
              <a:buChar char="●"/>
            </a:pPr>
            <a:r>
              <a:rPr lang="en-US" b="1">
                <a:solidFill>
                  <a:srgbClr val="FF0000"/>
                </a:solidFill>
                <a:latin typeface="Corbel"/>
                <a:ea typeface="Corbel"/>
                <a:cs typeface="Corbel"/>
                <a:sym typeface="Corbel"/>
              </a:rPr>
              <a:t>Transfer packets from sender to receiver</a:t>
            </a:r>
            <a:endParaRPr b="1">
              <a:solidFill>
                <a:srgbClr val="FF0000"/>
              </a:solidFill>
              <a:latin typeface="Corbel"/>
              <a:ea typeface="Corbel"/>
              <a:cs typeface="Corbel"/>
              <a:sym typeface="Corbel"/>
            </a:endParaRPr>
          </a:p>
          <a:p>
            <a:pPr marL="457200" lvl="0" indent="-317500" algn="l" rtl="0">
              <a:spcBef>
                <a:spcPts val="0"/>
              </a:spcBef>
              <a:spcAft>
                <a:spcPts val="0"/>
              </a:spcAft>
              <a:buClr>
                <a:srgbClr val="FF0000"/>
              </a:buClr>
              <a:buSzPts val="1400"/>
              <a:buFont typeface="Corbel"/>
              <a:buChar char="●"/>
            </a:pPr>
            <a:r>
              <a:rPr lang="en-US">
                <a:solidFill>
                  <a:srgbClr val="FF0000"/>
                </a:solidFill>
                <a:highlight>
                  <a:schemeClr val="lt2"/>
                </a:highlight>
              </a:rPr>
              <a:t>handles routing</a:t>
            </a:r>
            <a:endParaRPr>
              <a:solidFill>
                <a:srgbClr val="FF0000"/>
              </a:solidFill>
              <a:highlight>
                <a:schemeClr val="lt2"/>
              </a:highlight>
            </a:endParaRPr>
          </a:p>
          <a:p>
            <a:pPr marL="457200" lvl="0" indent="-317500" algn="l" rtl="0">
              <a:spcBef>
                <a:spcPts val="0"/>
              </a:spcBef>
              <a:spcAft>
                <a:spcPts val="0"/>
              </a:spcAft>
              <a:buClr>
                <a:srgbClr val="FF0000"/>
              </a:buClr>
              <a:buSzPts val="1400"/>
              <a:buChar char="●"/>
            </a:pPr>
            <a:r>
              <a:rPr lang="en-US">
                <a:solidFill>
                  <a:srgbClr val="FF0000"/>
                </a:solidFill>
                <a:highlight>
                  <a:schemeClr val="lt2"/>
                </a:highlight>
              </a:rPr>
              <a:t>logical addressing (like IP address) </a:t>
            </a:r>
            <a:endParaRPr>
              <a:solidFill>
                <a:srgbClr val="FF0000"/>
              </a:solidFill>
              <a:highlight>
                <a:schemeClr val="lt2"/>
              </a:highlight>
            </a:endParaRPr>
          </a:p>
          <a:p>
            <a:pPr marL="457200" lvl="0" indent="-317500" algn="l" rtl="0">
              <a:spcBef>
                <a:spcPts val="0"/>
              </a:spcBef>
              <a:spcAft>
                <a:spcPts val="0"/>
              </a:spcAft>
              <a:buClr>
                <a:srgbClr val="FF0000"/>
              </a:buClr>
              <a:buSzPts val="1400"/>
              <a:buChar char="●"/>
            </a:pPr>
            <a:r>
              <a:rPr lang="en-US">
                <a:solidFill>
                  <a:srgbClr val="FF0000"/>
                </a:solidFill>
                <a:highlight>
                  <a:schemeClr val="lt2"/>
                </a:highlight>
              </a:rPr>
              <a:t>congestion control</a:t>
            </a:r>
            <a:endParaRPr>
              <a:solidFill>
                <a:srgbClr val="FF0000"/>
              </a:solidFill>
              <a:highlight>
                <a:schemeClr val="lt2"/>
              </a:highlight>
            </a:endParaRPr>
          </a:p>
          <a:p>
            <a:pPr marL="457200" lvl="0" indent="0" algn="l" rtl="0">
              <a:spcBef>
                <a:spcPts val="0"/>
              </a:spcBef>
              <a:spcAft>
                <a:spcPts val="0"/>
              </a:spcAft>
              <a:buNone/>
            </a:pPr>
            <a:endParaRPr>
              <a:solidFill>
                <a:srgbClr val="FF0000"/>
              </a:solidFill>
              <a:latin typeface="Corbel"/>
              <a:ea typeface="Corbel"/>
              <a:cs typeface="Corbel"/>
              <a:sym typeface="Corbel"/>
            </a:endParaRPr>
          </a:p>
        </p:txBody>
      </p:sp>
      <p:sp>
        <p:nvSpPr>
          <p:cNvPr id="502" name="Google Shape;502;g25a6a3d1e8d_0_159"/>
          <p:cNvSpPr txBox="1"/>
          <p:nvPr/>
        </p:nvSpPr>
        <p:spPr>
          <a:xfrm>
            <a:off x="6696325" y="3107975"/>
            <a:ext cx="5495700" cy="1023600"/>
          </a:xfrm>
          <a:prstGeom prst="rect">
            <a:avLst/>
          </a:prstGeom>
          <a:noFill/>
          <a:ln>
            <a:noFill/>
          </a:ln>
        </p:spPr>
        <p:txBody>
          <a:bodyPr spcFirstLastPara="1" wrap="square" lIns="91425" tIns="91425" rIns="91425" bIns="91425" anchor="t" anchorCtr="0">
            <a:noAutofit/>
          </a:bodyPr>
          <a:lstStyle/>
          <a:p>
            <a:pPr marL="914400" lvl="0" indent="-317500" algn="l" rtl="0">
              <a:spcBef>
                <a:spcPts val="0"/>
              </a:spcBef>
              <a:spcAft>
                <a:spcPts val="0"/>
              </a:spcAft>
              <a:buClr>
                <a:srgbClr val="0000FF"/>
              </a:buClr>
              <a:buSzPts val="1400"/>
              <a:buChar char="●"/>
            </a:pPr>
            <a:r>
              <a:rPr lang="en-US">
                <a:solidFill>
                  <a:srgbClr val="0000FF"/>
                </a:solidFill>
                <a:highlight>
                  <a:schemeClr val="lt2"/>
                </a:highlight>
              </a:rPr>
              <a:t>end-to-end communication between the applications running on hosts. -a logical communication channel </a:t>
            </a:r>
            <a:endParaRPr>
              <a:solidFill>
                <a:srgbClr val="0000FF"/>
              </a:solidFill>
              <a:highlight>
                <a:schemeClr val="lt2"/>
              </a:highlight>
            </a:endParaRPr>
          </a:p>
          <a:p>
            <a:pPr marL="914400" lvl="0" indent="-317500" algn="l" rtl="0">
              <a:spcBef>
                <a:spcPts val="0"/>
              </a:spcBef>
              <a:spcAft>
                <a:spcPts val="0"/>
              </a:spcAft>
              <a:buClr>
                <a:srgbClr val="0000FF"/>
              </a:buClr>
              <a:buSzPts val="1400"/>
              <a:buChar char="●"/>
            </a:pPr>
            <a:r>
              <a:rPr lang="en-US">
                <a:solidFill>
                  <a:srgbClr val="0000FF"/>
                </a:solidFill>
                <a:highlight>
                  <a:schemeClr val="lt2"/>
                </a:highlight>
              </a:rPr>
              <a:t>responsible for reliable delivery of the message across the end nodes, flow control and multiplexing and demultiplexing of the channels at end nodes.</a:t>
            </a:r>
            <a:endParaRPr>
              <a:solidFill>
                <a:srgbClr val="0000FF"/>
              </a:solidFill>
              <a:highlight>
                <a:schemeClr val="lt2"/>
              </a:highlight>
            </a:endParaRPr>
          </a:p>
          <a:p>
            <a:pPr marL="914400" lvl="0" indent="0" algn="l" rtl="0">
              <a:spcBef>
                <a:spcPts val="0"/>
              </a:spcBef>
              <a:spcAft>
                <a:spcPts val="0"/>
              </a:spcAft>
              <a:buNone/>
            </a:pPr>
            <a:endParaRPr>
              <a:solidFill>
                <a:srgbClr val="0000FF"/>
              </a:solidFill>
              <a:latin typeface="Corbel"/>
              <a:ea typeface="Corbel"/>
              <a:cs typeface="Corbel"/>
              <a:sym typeface="Corbel"/>
            </a:endParaRPr>
          </a:p>
        </p:txBody>
      </p:sp>
      <p:sp>
        <p:nvSpPr>
          <p:cNvPr id="503" name="Google Shape;503;g25a6a3d1e8d_0_159"/>
          <p:cNvSpPr txBox="1"/>
          <p:nvPr/>
        </p:nvSpPr>
        <p:spPr>
          <a:xfrm>
            <a:off x="6620125" y="1812575"/>
            <a:ext cx="5814000" cy="102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914400" lvl="0" indent="-317500" algn="l" rtl="0">
              <a:lnSpc>
                <a:spcPct val="115000"/>
              </a:lnSpc>
              <a:spcBef>
                <a:spcPts val="0"/>
              </a:spcBef>
              <a:spcAft>
                <a:spcPts val="0"/>
              </a:spcAft>
              <a:buClr>
                <a:srgbClr val="FF0000"/>
              </a:buClr>
              <a:buSzPts val="1400"/>
              <a:buChar char="●"/>
            </a:pPr>
            <a:r>
              <a:rPr lang="en-US">
                <a:solidFill>
                  <a:srgbClr val="FF0000"/>
                </a:solidFill>
                <a:highlight>
                  <a:schemeClr val="lt1"/>
                </a:highlight>
              </a:rPr>
              <a:t>allows the users to interact with the IoT sensors and access other services provided by the communication network. </a:t>
            </a:r>
            <a:endParaRPr>
              <a:solidFill>
                <a:srgbClr val="FF0000"/>
              </a:solidFill>
              <a:highlight>
                <a:schemeClr val="lt1"/>
              </a:highlight>
            </a:endParaRPr>
          </a:p>
          <a:p>
            <a:pPr marL="914400" lvl="0" indent="-317500" algn="l" rtl="0">
              <a:lnSpc>
                <a:spcPct val="115000"/>
              </a:lnSpc>
              <a:spcBef>
                <a:spcPts val="0"/>
              </a:spcBef>
              <a:spcAft>
                <a:spcPts val="0"/>
              </a:spcAft>
              <a:buClr>
                <a:srgbClr val="FF0000"/>
              </a:buClr>
              <a:buSzPts val="1400"/>
              <a:buFont typeface="Open Sans"/>
              <a:buChar char="●"/>
            </a:pPr>
            <a:r>
              <a:rPr lang="en-US">
                <a:solidFill>
                  <a:srgbClr val="FF0000"/>
                </a:solidFill>
                <a:highlight>
                  <a:schemeClr val="lt1"/>
                </a:highlight>
              </a:rPr>
              <a:t>provides services like authentication, naming, message formatting, email, etc, to the users.</a:t>
            </a:r>
            <a:endParaRPr>
              <a:solidFill>
                <a:srgbClr val="FF0000"/>
              </a:solidFill>
              <a:highlight>
                <a:schemeClr val="lt1"/>
              </a:highlight>
            </a:endParaRPr>
          </a:p>
          <a:p>
            <a:pPr marL="914400" lvl="0" indent="0" algn="l" rtl="0">
              <a:lnSpc>
                <a:spcPct val="115000"/>
              </a:lnSpc>
              <a:spcBef>
                <a:spcPts val="1000"/>
              </a:spcBef>
              <a:spcAft>
                <a:spcPts val="0"/>
              </a:spcAft>
              <a:buNone/>
            </a:pPr>
            <a:endParaRPr>
              <a:solidFill>
                <a:srgbClr val="FF0000"/>
              </a:solidFill>
              <a:highlight>
                <a:srgbClr val="CDD0D1"/>
              </a:highlight>
            </a:endParaRPr>
          </a:p>
          <a:p>
            <a:pPr marL="914400" lvl="0" indent="0" algn="l" rtl="0">
              <a:spcBef>
                <a:spcPts val="1000"/>
              </a:spcBef>
              <a:spcAft>
                <a:spcPts val="0"/>
              </a:spcAft>
              <a:buNone/>
            </a:pPr>
            <a:endParaRPr>
              <a:solidFill>
                <a:srgbClr val="FF0000"/>
              </a:solidFill>
              <a:latin typeface="Corbel"/>
              <a:ea typeface="Corbel"/>
              <a:cs typeface="Corbel"/>
              <a:sym typeface="Corbe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2313de559ce_0_8"/>
          <p:cNvSpPr txBox="1">
            <a:spLocks noGrp="1"/>
          </p:cNvSpPr>
          <p:nvPr>
            <p:ph type="title"/>
          </p:nvPr>
        </p:nvSpPr>
        <p:spPr>
          <a:xfrm>
            <a:off x="1484311" y="-72959"/>
            <a:ext cx="10018800" cy="861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a:solidFill>
                  <a:srgbClr val="444444"/>
                </a:solidFill>
                <a:latin typeface="Open Sans"/>
                <a:ea typeface="Open Sans"/>
                <a:cs typeface="Open Sans"/>
                <a:sym typeface="Open Sans"/>
              </a:rPr>
              <a:t>Link Layer Protocols</a:t>
            </a:r>
            <a:endParaRPr/>
          </a:p>
        </p:txBody>
      </p:sp>
      <p:sp>
        <p:nvSpPr>
          <p:cNvPr id="509" name="Google Shape;509;g2313de559ce_0_8"/>
          <p:cNvSpPr txBox="1">
            <a:spLocks noGrp="1"/>
          </p:cNvSpPr>
          <p:nvPr>
            <p:ph type="body" idx="1"/>
          </p:nvPr>
        </p:nvSpPr>
        <p:spPr>
          <a:xfrm>
            <a:off x="1484311" y="244803"/>
            <a:ext cx="10018800" cy="3124200"/>
          </a:xfrm>
          <a:prstGeom prst="rect">
            <a:avLst/>
          </a:prstGeom>
          <a:noFill/>
          <a:ln>
            <a:noFill/>
          </a:ln>
        </p:spPr>
        <p:txBody>
          <a:bodyPr spcFirstLastPara="1" wrap="square" lIns="91425" tIns="45700" rIns="91425" bIns="45700" anchor="ctr" anchorCtr="0">
            <a:normAutofit/>
          </a:bodyPr>
          <a:lstStyle/>
          <a:p>
            <a:pPr marL="285750" lvl="0" indent="-101600" algn="l" rtl="0">
              <a:spcBef>
                <a:spcPts val="0"/>
              </a:spcBef>
              <a:spcAft>
                <a:spcPts val="0"/>
              </a:spcAft>
              <a:buSzPts val="2900"/>
              <a:buNone/>
            </a:pPr>
            <a:endParaRPr sz="2000" b="0" i="0">
              <a:solidFill>
                <a:srgbClr val="333333"/>
              </a:solidFill>
            </a:endParaRPr>
          </a:p>
          <a:p>
            <a:pPr marL="285750" lvl="0" indent="-101600" algn="l" rtl="0">
              <a:spcBef>
                <a:spcPts val="1000"/>
              </a:spcBef>
              <a:spcAft>
                <a:spcPts val="0"/>
              </a:spcAft>
              <a:buSzPts val="2900"/>
              <a:buNone/>
            </a:pPr>
            <a:endParaRPr sz="2000"/>
          </a:p>
        </p:txBody>
      </p:sp>
      <p:sp>
        <p:nvSpPr>
          <p:cNvPr id="510" name="Google Shape;510;g2313de559ce_0_8"/>
          <p:cNvSpPr txBox="1"/>
          <p:nvPr/>
        </p:nvSpPr>
        <p:spPr>
          <a:xfrm>
            <a:off x="1381326" y="671194"/>
            <a:ext cx="10661400" cy="1446900"/>
          </a:xfrm>
          <a:prstGeom prst="rect">
            <a:avLst/>
          </a:prstGeom>
          <a:solidFill>
            <a:schemeClr val="lt2"/>
          </a:solidFill>
          <a:ln>
            <a:noFill/>
          </a:ln>
        </p:spPr>
        <p:txBody>
          <a:bodyPr spcFirstLastPara="1" wrap="square" lIns="91425" tIns="45700" rIns="91425" bIns="45700" anchor="t" anchorCtr="0">
            <a:spAutoFit/>
          </a:bodyPr>
          <a:lstStyle/>
          <a:p>
            <a:pPr marL="457200" marR="0" lvl="0" indent="-368300" algn="l" rtl="0">
              <a:spcBef>
                <a:spcPts val="0"/>
              </a:spcBef>
              <a:spcAft>
                <a:spcPts val="0"/>
              </a:spcAft>
              <a:buClr>
                <a:srgbClr val="444444"/>
              </a:buClr>
              <a:buSzPts val="2200"/>
              <a:buFont typeface="Open Sans"/>
              <a:buChar char="●"/>
            </a:pPr>
            <a:r>
              <a:rPr lang="en-US" sz="2200">
                <a:solidFill>
                  <a:srgbClr val="444444"/>
                </a:solidFill>
                <a:highlight>
                  <a:schemeClr val="lt2"/>
                </a:highlight>
              </a:rPr>
              <a:t>Link Layer Protocols:</a:t>
            </a:r>
            <a:r>
              <a:rPr lang="en-US" sz="2200">
                <a:solidFill>
                  <a:srgbClr val="333333"/>
                </a:solidFill>
                <a:highlight>
                  <a:schemeClr val="lt2"/>
                </a:highlight>
              </a:rPr>
              <a:t>The link layer is responsible for establishing and terminating links between the nodes through which packets or datagrams travel</a:t>
            </a:r>
            <a:endParaRPr sz="2200">
              <a:solidFill>
                <a:srgbClr val="333333"/>
              </a:solidFill>
              <a:highlight>
                <a:schemeClr val="lt2"/>
              </a:highlight>
            </a:endParaRPr>
          </a:p>
          <a:p>
            <a:pPr marL="457200" marR="0" lvl="0" indent="-368300" algn="l" rtl="0">
              <a:spcBef>
                <a:spcPts val="0"/>
              </a:spcBef>
              <a:spcAft>
                <a:spcPts val="0"/>
              </a:spcAft>
              <a:buClr>
                <a:srgbClr val="333333"/>
              </a:buClr>
              <a:buSzPts val="2200"/>
              <a:buChar char="●"/>
            </a:pPr>
            <a:r>
              <a:rPr lang="en-US" sz="2200">
                <a:solidFill>
                  <a:srgbClr val="333333"/>
                </a:solidFill>
                <a:highlight>
                  <a:schemeClr val="lt2"/>
                </a:highlight>
              </a:rPr>
              <a:t>The link layer also handles error detection, retransmission, flow control and access of the link. </a:t>
            </a:r>
            <a:endParaRPr sz="2200">
              <a:solidFill>
                <a:srgbClr val="333333"/>
              </a:solidFill>
              <a:highlight>
                <a:schemeClr val="lt2"/>
              </a:highlight>
            </a:endParaRPr>
          </a:p>
        </p:txBody>
      </p:sp>
      <p:pic>
        <p:nvPicPr>
          <p:cNvPr id="511" name="Google Shape;511;g2313de559ce_0_8" descr="IoT Protocols"/>
          <p:cNvPicPr preferRelativeResize="0"/>
          <p:nvPr/>
        </p:nvPicPr>
        <p:blipFill rotWithShape="1">
          <a:blip r:embed="rId3">
            <a:alphaModFix/>
          </a:blip>
          <a:srcRect/>
          <a:stretch/>
        </p:blipFill>
        <p:spPr>
          <a:xfrm>
            <a:off x="2747975" y="2196325"/>
            <a:ext cx="8523300" cy="466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58989fdacd_0_0"/>
          <p:cNvSpPr txBox="1">
            <a:spLocks noGrp="1"/>
          </p:cNvSpPr>
          <p:nvPr>
            <p:ph type="title"/>
          </p:nvPr>
        </p:nvSpPr>
        <p:spPr>
          <a:xfrm>
            <a:off x="893761" y="-72959"/>
            <a:ext cx="10018800" cy="1752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orbel"/>
              <a:buNone/>
            </a:pPr>
            <a:r>
              <a:rPr lang="en-US" b="1"/>
              <a:t>IoT Definition</a:t>
            </a:r>
            <a:endParaRPr/>
          </a:p>
        </p:txBody>
      </p:sp>
      <p:sp>
        <p:nvSpPr>
          <p:cNvPr id="252" name="Google Shape;252;g258989fdacd_0_0"/>
          <p:cNvSpPr txBox="1">
            <a:spLocks noGrp="1"/>
          </p:cNvSpPr>
          <p:nvPr>
            <p:ph type="body" idx="1"/>
          </p:nvPr>
        </p:nvSpPr>
        <p:spPr>
          <a:xfrm>
            <a:off x="1465260" y="2759414"/>
            <a:ext cx="10018800" cy="3124200"/>
          </a:xfrm>
          <a:prstGeom prst="rect">
            <a:avLst/>
          </a:prstGeom>
          <a:noFill/>
          <a:ln>
            <a:noFill/>
          </a:ln>
        </p:spPr>
        <p:txBody>
          <a:bodyPr spcFirstLastPara="1" wrap="square" lIns="91425" tIns="45700" rIns="91425" bIns="45700" anchor="ctr" anchorCtr="0">
            <a:noAutofit/>
          </a:bodyPr>
          <a:lstStyle/>
          <a:p>
            <a:pPr marL="285750" lvl="0" indent="-285750" algn="just" rtl="0">
              <a:lnSpc>
                <a:spcPct val="100000"/>
              </a:lnSpc>
              <a:spcBef>
                <a:spcPts val="0"/>
              </a:spcBef>
              <a:spcAft>
                <a:spcPts val="0"/>
              </a:spcAft>
              <a:buSzPts val="3480"/>
              <a:buChar char="•"/>
            </a:pPr>
            <a:r>
              <a:rPr lang="en-US"/>
              <a:t>“The </a:t>
            </a:r>
            <a:r>
              <a:rPr lang="en-US" b="1"/>
              <a:t>Internet of Things</a:t>
            </a:r>
            <a:r>
              <a:rPr lang="en-US"/>
              <a:t> (</a:t>
            </a:r>
            <a:r>
              <a:rPr lang="en-US" b="1"/>
              <a:t>IoT</a:t>
            </a:r>
            <a:r>
              <a:rPr lang="en-US"/>
              <a:t>) is a system of interrelated computing devices, mechanical and digital machines, objects, animals or people that are provided with unique identifiers and the ability to transfer data over a network without requiring human-to-human or human-to-computer interaction.”</a:t>
            </a:r>
            <a:endParaRPr/>
          </a:p>
          <a:p>
            <a:pPr marL="285750" lvl="0" indent="-285750" algn="just" rtl="0">
              <a:lnSpc>
                <a:spcPct val="100000"/>
              </a:lnSpc>
              <a:spcBef>
                <a:spcPts val="1080"/>
              </a:spcBef>
              <a:spcAft>
                <a:spcPts val="0"/>
              </a:spcAft>
              <a:buSzPts val="3480"/>
              <a:buChar char="•"/>
            </a:pPr>
            <a:r>
              <a:rPr lang="en-US" b="0" i="0">
                <a:solidFill>
                  <a:srgbClr val="161513"/>
                </a:solidFill>
              </a:rPr>
              <a:t>The Internet of Things (IoT) describes the network of physical objects—“things”—that are embedded with sensors, software, and other technologies for the purpose of connecting and exchanging data with other devices and systems over the internet. These devices range from ordinary household objects to sophisticated industrial tools. With more than 7 billion connected IoT devices today, experts are expecting this number to grow to 10 billion by 2020 and 22 billion by 2025. Oracle has a network of </a:t>
            </a:r>
            <a:r>
              <a:rPr lang="en-US" b="0" i="0" u="sng" strike="noStrike">
                <a:solidFill>
                  <a:srgbClr val="006B8F"/>
                </a:solidFill>
                <a:hlinkClick r:id="rId3">
                  <a:extLst>
                    <a:ext uri="{A12FA001-AC4F-418D-AE19-62706E023703}">
                      <ahyp:hlinkClr xmlns:ahyp="http://schemas.microsoft.com/office/drawing/2018/hyperlinkcolor" val="tx"/>
                    </a:ext>
                  </a:extLst>
                </a:hlinkClick>
              </a:rPr>
              <a:t>device partners</a:t>
            </a:r>
            <a:r>
              <a:rPr lang="en-US" b="0" i="0">
                <a:solidFill>
                  <a:srgbClr val="161513"/>
                </a:solidFill>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2313de559ce_0_17"/>
          <p:cNvSpPr txBox="1">
            <a:spLocks noGrp="1"/>
          </p:cNvSpPr>
          <p:nvPr>
            <p:ph type="title"/>
          </p:nvPr>
        </p:nvSpPr>
        <p:spPr>
          <a:xfrm>
            <a:off x="1484311" y="-152400"/>
            <a:ext cx="10018800" cy="1752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Summary of Link layer protocols</a:t>
            </a:r>
            <a:endParaRPr/>
          </a:p>
        </p:txBody>
      </p:sp>
      <p:sp>
        <p:nvSpPr>
          <p:cNvPr id="518" name="Google Shape;518;g2313de559ce_0_17"/>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519" name="Google Shape;519;g2313de559ce_0_17"/>
          <p:cNvPicPr preferRelativeResize="0"/>
          <p:nvPr/>
        </p:nvPicPr>
        <p:blipFill>
          <a:blip r:embed="rId3">
            <a:alphaModFix/>
          </a:blip>
          <a:stretch>
            <a:fillRect/>
          </a:stretch>
        </p:blipFill>
        <p:spPr>
          <a:xfrm>
            <a:off x="1609725" y="1524000"/>
            <a:ext cx="10018801" cy="477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2313de559ce_0_24"/>
          <p:cNvSpPr txBox="1">
            <a:spLocks noGrp="1"/>
          </p:cNvSpPr>
          <p:nvPr>
            <p:ph type="title"/>
          </p:nvPr>
        </p:nvSpPr>
        <p:spPr>
          <a:xfrm>
            <a:off x="1484311" y="-72959"/>
            <a:ext cx="10018800" cy="861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a:solidFill>
                  <a:srgbClr val="444444"/>
                </a:solidFill>
                <a:latin typeface="Open Sans"/>
                <a:ea typeface="Open Sans"/>
                <a:cs typeface="Open Sans"/>
                <a:sym typeface="Open Sans"/>
              </a:rPr>
              <a:t>Network Layer Protocols</a:t>
            </a:r>
            <a:endParaRPr/>
          </a:p>
        </p:txBody>
      </p:sp>
      <p:sp>
        <p:nvSpPr>
          <p:cNvPr id="525" name="Google Shape;525;g2313de559ce_0_24"/>
          <p:cNvSpPr txBox="1">
            <a:spLocks noGrp="1"/>
          </p:cNvSpPr>
          <p:nvPr>
            <p:ph type="body" idx="1"/>
          </p:nvPr>
        </p:nvSpPr>
        <p:spPr>
          <a:xfrm>
            <a:off x="1484311" y="244803"/>
            <a:ext cx="10018800" cy="3124200"/>
          </a:xfrm>
          <a:prstGeom prst="rect">
            <a:avLst/>
          </a:prstGeom>
          <a:noFill/>
          <a:ln>
            <a:noFill/>
          </a:ln>
        </p:spPr>
        <p:txBody>
          <a:bodyPr spcFirstLastPara="1" wrap="square" lIns="91425" tIns="45700" rIns="91425" bIns="45700" anchor="ctr" anchorCtr="0">
            <a:normAutofit/>
          </a:bodyPr>
          <a:lstStyle/>
          <a:p>
            <a:pPr marL="285750" lvl="0" indent="-101600" algn="l" rtl="0">
              <a:spcBef>
                <a:spcPts val="0"/>
              </a:spcBef>
              <a:spcAft>
                <a:spcPts val="0"/>
              </a:spcAft>
              <a:buSzPts val="2900"/>
              <a:buNone/>
            </a:pPr>
            <a:endParaRPr sz="2000" b="0" i="0">
              <a:solidFill>
                <a:srgbClr val="333333"/>
              </a:solidFill>
            </a:endParaRPr>
          </a:p>
          <a:p>
            <a:pPr marL="285750" lvl="0" indent="-101600" algn="l" rtl="0">
              <a:spcBef>
                <a:spcPts val="1000"/>
              </a:spcBef>
              <a:spcAft>
                <a:spcPts val="0"/>
              </a:spcAft>
              <a:buSzPts val="2900"/>
              <a:buNone/>
            </a:pPr>
            <a:endParaRPr sz="2000"/>
          </a:p>
        </p:txBody>
      </p:sp>
      <p:sp>
        <p:nvSpPr>
          <p:cNvPr id="526" name="Google Shape;526;g2313de559ce_0_24"/>
          <p:cNvSpPr txBox="1"/>
          <p:nvPr/>
        </p:nvSpPr>
        <p:spPr>
          <a:xfrm>
            <a:off x="657300" y="671200"/>
            <a:ext cx="11534700" cy="1785600"/>
          </a:xfrm>
          <a:prstGeom prst="rect">
            <a:avLst/>
          </a:prstGeom>
          <a:solidFill>
            <a:schemeClr val="lt2"/>
          </a:solidFill>
          <a:ln>
            <a:noFill/>
          </a:ln>
        </p:spPr>
        <p:txBody>
          <a:bodyPr spcFirstLastPara="1" wrap="square" lIns="91425" tIns="45700" rIns="91425" bIns="45700" anchor="t" anchorCtr="0">
            <a:spAutoFit/>
          </a:bodyPr>
          <a:lstStyle/>
          <a:p>
            <a:pPr marL="457200" marR="0" lvl="0" indent="-368300" algn="l" rtl="0">
              <a:spcBef>
                <a:spcPts val="0"/>
              </a:spcBef>
              <a:spcAft>
                <a:spcPts val="0"/>
              </a:spcAft>
              <a:buClr>
                <a:srgbClr val="444444"/>
              </a:buClr>
              <a:buSzPts val="2200"/>
              <a:buFont typeface="Open Sans"/>
              <a:buChar char="●"/>
            </a:pPr>
            <a:r>
              <a:rPr lang="en-US" sz="2200">
                <a:solidFill>
                  <a:srgbClr val="333333"/>
                </a:solidFill>
                <a:highlight>
                  <a:schemeClr val="lt2"/>
                </a:highlight>
              </a:rPr>
              <a:t>The main role of the network layer is transfer the packet from sender to receiving host. </a:t>
            </a:r>
            <a:endParaRPr sz="2200">
              <a:solidFill>
                <a:srgbClr val="333333"/>
              </a:solidFill>
              <a:highlight>
                <a:schemeClr val="lt2"/>
              </a:highlight>
            </a:endParaRPr>
          </a:p>
          <a:p>
            <a:pPr marL="457200" marR="0" lvl="0" indent="-368300" algn="l" rtl="0">
              <a:spcBef>
                <a:spcPts val="0"/>
              </a:spcBef>
              <a:spcAft>
                <a:spcPts val="0"/>
              </a:spcAft>
              <a:buClr>
                <a:srgbClr val="444444"/>
              </a:buClr>
              <a:buSzPts val="2200"/>
              <a:buFont typeface="Open Sans"/>
              <a:buChar char="●"/>
            </a:pPr>
            <a:r>
              <a:rPr lang="en-US" sz="2200">
                <a:solidFill>
                  <a:srgbClr val="333333"/>
                </a:solidFill>
                <a:highlight>
                  <a:schemeClr val="lt2"/>
                </a:highlight>
              </a:rPr>
              <a:t>The network layer also handles routing, which involves selecting the next node and forwarding the packets across the communication path. </a:t>
            </a:r>
            <a:endParaRPr sz="2200">
              <a:solidFill>
                <a:srgbClr val="333333"/>
              </a:solidFill>
              <a:highlight>
                <a:schemeClr val="lt2"/>
              </a:highlight>
            </a:endParaRPr>
          </a:p>
          <a:p>
            <a:pPr marL="457200" marR="0" lvl="0" indent="-368300" algn="l" rtl="0">
              <a:spcBef>
                <a:spcPts val="0"/>
              </a:spcBef>
              <a:spcAft>
                <a:spcPts val="0"/>
              </a:spcAft>
              <a:buClr>
                <a:srgbClr val="444444"/>
              </a:buClr>
              <a:buSzPts val="2200"/>
              <a:buFont typeface="Open Sans"/>
              <a:buChar char="●"/>
            </a:pPr>
            <a:r>
              <a:rPr lang="en-US" sz="2200">
                <a:solidFill>
                  <a:srgbClr val="333333"/>
                </a:solidFill>
                <a:highlight>
                  <a:schemeClr val="lt2"/>
                </a:highlight>
              </a:rPr>
              <a:t>The network layer is also responsible for logical addressing (like IP address) and for congestion control which prevents the network from being overloaded with traffic.</a:t>
            </a:r>
            <a:endParaRPr sz="2200">
              <a:solidFill>
                <a:srgbClr val="333333"/>
              </a:solidFill>
              <a:highlight>
                <a:schemeClr val="lt2"/>
              </a:highlight>
            </a:endParaRPr>
          </a:p>
        </p:txBody>
      </p:sp>
      <p:pic>
        <p:nvPicPr>
          <p:cNvPr id="527" name="Google Shape;527;g2313de559ce_0_24" descr="IoT Protocols"/>
          <p:cNvPicPr preferRelativeResize="0"/>
          <p:nvPr/>
        </p:nvPicPr>
        <p:blipFill rotWithShape="1">
          <a:blip r:embed="rId3">
            <a:alphaModFix/>
          </a:blip>
          <a:srcRect/>
          <a:stretch/>
        </p:blipFill>
        <p:spPr>
          <a:xfrm>
            <a:off x="2976575" y="2456800"/>
            <a:ext cx="8523300" cy="440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313de559ce_0_32"/>
          <p:cNvSpPr txBox="1">
            <a:spLocks noGrp="1"/>
          </p:cNvSpPr>
          <p:nvPr>
            <p:ph type="title"/>
          </p:nvPr>
        </p:nvSpPr>
        <p:spPr>
          <a:xfrm>
            <a:off x="1484311" y="-72959"/>
            <a:ext cx="10018800" cy="861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a:solidFill>
                  <a:srgbClr val="444444"/>
                </a:solidFill>
                <a:latin typeface="Open Sans"/>
                <a:ea typeface="Open Sans"/>
                <a:cs typeface="Open Sans"/>
                <a:sym typeface="Open Sans"/>
              </a:rPr>
              <a:t>Transport Layer Protocols</a:t>
            </a:r>
            <a:endParaRPr/>
          </a:p>
        </p:txBody>
      </p:sp>
      <p:sp>
        <p:nvSpPr>
          <p:cNvPr id="533" name="Google Shape;533;g2313de559ce_0_32"/>
          <p:cNvSpPr txBox="1">
            <a:spLocks noGrp="1"/>
          </p:cNvSpPr>
          <p:nvPr>
            <p:ph type="body" idx="1"/>
          </p:nvPr>
        </p:nvSpPr>
        <p:spPr>
          <a:xfrm>
            <a:off x="1484311" y="244803"/>
            <a:ext cx="10018800" cy="3124200"/>
          </a:xfrm>
          <a:prstGeom prst="rect">
            <a:avLst/>
          </a:prstGeom>
          <a:noFill/>
          <a:ln>
            <a:noFill/>
          </a:ln>
        </p:spPr>
        <p:txBody>
          <a:bodyPr spcFirstLastPara="1" wrap="square" lIns="91425" tIns="45700" rIns="91425" bIns="45700" anchor="ctr" anchorCtr="0">
            <a:normAutofit/>
          </a:bodyPr>
          <a:lstStyle/>
          <a:p>
            <a:pPr marL="285750" lvl="0" indent="-101600" algn="l" rtl="0">
              <a:spcBef>
                <a:spcPts val="0"/>
              </a:spcBef>
              <a:spcAft>
                <a:spcPts val="0"/>
              </a:spcAft>
              <a:buSzPts val="2900"/>
              <a:buNone/>
            </a:pPr>
            <a:endParaRPr sz="2000" b="0" i="0">
              <a:solidFill>
                <a:srgbClr val="333333"/>
              </a:solidFill>
            </a:endParaRPr>
          </a:p>
          <a:p>
            <a:pPr marL="285750" lvl="0" indent="-101600" algn="l" rtl="0">
              <a:spcBef>
                <a:spcPts val="1000"/>
              </a:spcBef>
              <a:spcAft>
                <a:spcPts val="0"/>
              </a:spcAft>
              <a:buSzPts val="2900"/>
              <a:buNone/>
            </a:pPr>
            <a:endParaRPr sz="2000"/>
          </a:p>
        </p:txBody>
      </p:sp>
      <p:sp>
        <p:nvSpPr>
          <p:cNvPr id="534" name="Google Shape;534;g2313de559ce_0_32"/>
          <p:cNvSpPr txBox="1"/>
          <p:nvPr/>
        </p:nvSpPr>
        <p:spPr>
          <a:xfrm>
            <a:off x="1381326" y="671194"/>
            <a:ext cx="10661400" cy="3140100"/>
          </a:xfrm>
          <a:prstGeom prst="rect">
            <a:avLst/>
          </a:prstGeom>
          <a:solidFill>
            <a:schemeClr val="lt2"/>
          </a:solidFill>
          <a:ln>
            <a:noFill/>
          </a:ln>
        </p:spPr>
        <p:txBody>
          <a:bodyPr spcFirstLastPara="1" wrap="square" lIns="91425" tIns="45700" rIns="91425" bIns="45700" anchor="t" anchorCtr="0">
            <a:spAutoFit/>
          </a:bodyPr>
          <a:lstStyle/>
          <a:p>
            <a:pPr marL="457200" marR="0" lvl="0" indent="-368300" algn="l" rtl="0">
              <a:spcBef>
                <a:spcPts val="0"/>
              </a:spcBef>
              <a:spcAft>
                <a:spcPts val="0"/>
              </a:spcAft>
              <a:buClr>
                <a:srgbClr val="333333"/>
              </a:buClr>
              <a:buSzPts val="2200"/>
              <a:buChar char="●"/>
            </a:pPr>
            <a:r>
              <a:rPr lang="en-US" sz="2200">
                <a:solidFill>
                  <a:srgbClr val="333333"/>
                </a:solidFill>
                <a:highlight>
                  <a:schemeClr val="lt2"/>
                </a:highlight>
              </a:rPr>
              <a:t>The main role of transport layer is providing end-to-end communication between the applications running on hosts. </a:t>
            </a:r>
            <a:endParaRPr sz="2200">
              <a:solidFill>
                <a:srgbClr val="333333"/>
              </a:solidFill>
              <a:highlight>
                <a:schemeClr val="lt2"/>
              </a:highlight>
            </a:endParaRPr>
          </a:p>
          <a:p>
            <a:pPr marL="457200" marR="0" lvl="0" indent="-368300" algn="l" rtl="0">
              <a:spcBef>
                <a:spcPts val="0"/>
              </a:spcBef>
              <a:spcAft>
                <a:spcPts val="0"/>
              </a:spcAft>
              <a:buClr>
                <a:srgbClr val="333333"/>
              </a:buClr>
              <a:buSzPts val="2200"/>
              <a:buChar char="●"/>
            </a:pPr>
            <a:r>
              <a:rPr lang="en-US" sz="2200">
                <a:solidFill>
                  <a:srgbClr val="333333"/>
                </a:solidFill>
                <a:highlight>
                  <a:schemeClr val="lt2"/>
                </a:highlight>
              </a:rPr>
              <a:t>The transport layer provides a logical communication channel through which the end applications can communicate with each other. </a:t>
            </a:r>
            <a:endParaRPr sz="2200">
              <a:solidFill>
                <a:srgbClr val="333333"/>
              </a:solidFill>
              <a:highlight>
                <a:schemeClr val="lt2"/>
              </a:highlight>
            </a:endParaRPr>
          </a:p>
          <a:p>
            <a:pPr marL="457200" marR="0" lvl="0" indent="-368300" algn="l" rtl="0">
              <a:spcBef>
                <a:spcPts val="0"/>
              </a:spcBef>
              <a:spcAft>
                <a:spcPts val="0"/>
              </a:spcAft>
              <a:buClr>
                <a:srgbClr val="333333"/>
              </a:buClr>
              <a:buSzPts val="2200"/>
              <a:buChar char="●"/>
            </a:pPr>
            <a:r>
              <a:rPr lang="en-US" sz="2200">
                <a:solidFill>
                  <a:srgbClr val="333333"/>
                </a:solidFill>
                <a:highlight>
                  <a:schemeClr val="lt2"/>
                </a:highlight>
              </a:rPr>
              <a:t>The transport layer is implemented on the end hosts. It is not present in the routers.</a:t>
            </a:r>
            <a:endParaRPr sz="2200">
              <a:solidFill>
                <a:srgbClr val="333333"/>
              </a:solidFill>
              <a:highlight>
                <a:schemeClr val="lt2"/>
              </a:highlight>
            </a:endParaRPr>
          </a:p>
          <a:p>
            <a:pPr marL="457200" marR="0" lvl="0" indent="-368300" algn="l" rtl="0">
              <a:spcBef>
                <a:spcPts val="0"/>
              </a:spcBef>
              <a:spcAft>
                <a:spcPts val="0"/>
              </a:spcAft>
              <a:buClr>
                <a:srgbClr val="333333"/>
              </a:buClr>
              <a:buSzPts val="2200"/>
              <a:buChar char="●"/>
            </a:pPr>
            <a:r>
              <a:rPr lang="en-US" sz="2200">
                <a:solidFill>
                  <a:srgbClr val="333333"/>
                </a:solidFill>
                <a:highlight>
                  <a:schemeClr val="lt2"/>
                </a:highlight>
              </a:rPr>
              <a:t> The transport layer is also responsible for the reliable delivery of the message across the end nodes, flow control and multiplexing and demultiplexing of the channels at end nodes.</a:t>
            </a:r>
            <a:endParaRPr sz="2200">
              <a:solidFill>
                <a:srgbClr val="333333"/>
              </a:solidFill>
              <a:highlight>
                <a:schemeClr val="lt2"/>
              </a:highlight>
            </a:endParaRPr>
          </a:p>
        </p:txBody>
      </p:sp>
      <p:pic>
        <p:nvPicPr>
          <p:cNvPr id="535" name="Google Shape;535;g2313de559ce_0_32" descr="IoT Protocols"/>
          <p:cNvPicPr preferRelativeResize="0"/>
          <p:nvPr/>
        </p:nvPicPr>
        <p:blipFill rotWithShape="1">
          <a:blip r:embed="rId3">
            <a:alphaModFix/>
          </a:blip>
          <a:srcRect/>
          <a:stretch/>
        </p:blipFill>
        <p:spPr>
          <a:xfrm>
            <a:off x="2747975" y="3733800"/>
            <a:ext cx="8523300" cy="3124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313de559ce_0_40"/>
          <p:cNvSpPr txBox="1">
            <a:spLocks noGrp="1"/>
          </p:cNvSpPr>
          <p:nvPr>
            <p:ph type="title"/>
          </p:nvPr>
        </p:nvSpPr>
        <p:spPr>
          <a:xfrm>
            <a:off x="1484311" y="-72959"/>
            <a:ext cx="10018800" cy="861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a:solidFill>
                  <a:srgbClr val="444444"/>
                </a:solidFill>
                <a:latin typeface="Open Sans"/>
                <a:ea typeface="Open Sans"/>
                <a:cs typeface="Open Sans"/>
                <a:sym typeface="Open Sans"/>
              </a:rPr>
              <a:t>Application Layer Protocols</a:t>
            </a:r>
            <a:endParaRPr/>
          </a:p>
        </p:txBody>
      </p:sp>
      <p:sp>
        <p:nvSpPr>
          <p:cNvPr id="541" name="Google Shape;541;g2313de559ce_0_40"/>
          <p:cNvSpPr txBox="1">
            <a:spLocks noGrp="1"/>
          </p:cNvSpPr>
          <p:nvPr>
            <p:ph type="body" idx="1"/>
          </p:nvPr>
        </p:nvSpPr>
        <p:spPr>
          <a:xfrm>
            <a:off x="1484311" y="244803"/>
            <a:ext cx="10018800" cy="3124200"/>
          </a:xfrm>
          <a:prstGeom prst="rect">
            <a:avLst/>
          </a:prstGeom>
          <a:noFill/>
          <a:ln>
            <a:noFill/>
          </a:ln>
        </p:spPr>
        <p:txBody>
          <a:bodyPr spcFirstLastPara="1" wrap="square" lIns="91425" tIns="45700" rIns="91425" bIns="45700" anchor="ctr" anchorCtr="0">
            <a:normAutofit/>
          </a:bodyPr>
          <a:lstStyle/>
          <a:p>
            <a:pPr marL="285750" lvl="0" indent="-101600" algn="l" rtl="0">
              <a:spcBef>
                <a:spcPts val="0"/>
              </a:spcBef>
              <a:spcAft>
                <a:spcPts val="0"/>
              </a:spcAft>
              <a:buSzPts val="2900"/>
              <a:buNone/>
            </a:pPr>
            <a:endParaRPr sz="2000" b="0" i="0">
              <a:solidFill>
                <a:srgbClr val="333333"/>
              </a:solidFill>
            </a:endParaRPr>
          </a:p>
          <a:p>
            <a:pPr marL="285750" lvl="0" indent="-101600" algn="l" rtl="0">
              <a:spcBef>
                <a:spcPts val="1000"/>
              </a:spcBef>
              <a:spcAft>
                <a:spcPts val="0"/>
              </a:spcAft>
              <a:buSzPts val="2900"/>
              <a:buNone/>
            </a:pPr>
            <a:endParaRPr sz="2000"/>
          </a:p>
        </p:txBody>
      </p:sp>
      <p:sp>
        <p:nvSpPr>
          <p:cNvPr id="542" name="Google Shape;542;g2313de559ce_0_40"/>
          <p:cNvSpPr txBox="1"/>
          <p:nvPr/>
        </p:nvSpPr>
        <p:spPr>
          <a:xfrm>
            <a:off x="657300" y="671200"/>
            <a:ext cx="11534700" cy="2634600"/>
          </a:xfrm>
          <a:prstGeom prst="rect">
            <a:avLst/>
          </a:prstGeom>
          <a:solidFill>
            <a:schemeClr val="lt2"/>
          </a:solidFill>
          <a:ln>
            <a:noFill/>
          </a:ln>
        </p:spPr>
        <p:txBody>
          <a:bodyPr spcFirstLastPara="1" wrap="square" lIns="91425" tIns="45700" rIns="91425" bIns="45700" anchor="t" anchorCtr="0">
            <a:spAutoFit/>
          </a:bodyPr>
          <a:lstStyle/>
          <a:p>
            <a:pPr marL="457200" lvl="0" indent="-368300" algn="l" rtl="0">
              <a:lnSpc>
                <a:spcPct val="115000"/>
              </a:lnSpc>
              <a:spcBef>
                <a:spcPts val="0"/>
              </a:spcBef>
              <a:spcAft>
                <a:spcPts val="0"/>
              </a:spcAft>
              <a:buClr>
                <a:srgbClr val="444444"/>
              </a:buClr>
              <a:buSzPts val="2200"/>
              <a:buFont typeface="Open Sans"/>
              <a:buChar char="●"/>
            </a:pPr>
            <a:r>
              <a:rPr lang="en-US" sz="2200">
                <a:solidFill>
                  <a:srgbClr val="333333"/>
                </a:solidFill>
                <a:highlight>
                  <a:schemeClr val="lt2"/>
                </a:highlight>
              </a:rPr>
              <a:t> The application layer allows the users to interact with the IoT sensors and access other services provided by the communication network. </a:t>
            </a:r>
            <a:endParaRPr sz="2200">
              <a:solidFill>
                <a:srgbClr val="333333"/>
              </a:solidFill>
              <a:highlight>
                <a:schemeClr val="lt2"/>
              </a:highlight>
            </a:endParaRPr>
          </a:p>
          <a:p>
            <a:pPr marL="457200" lvl="0" indent="-368300" algn="l" rtl="0">
              <a:lnSpc>
                <a:spcPct val="115000"/>
              </a:lnSpc>
              <a:spcBef>
                <a:spcPts val="0"/>
              </a:spcBef>
              <a:spcAft>
                <a:spcPts val="0"/>
              </a:spcAft>
              <a:buClr>
                <a:srgbClr val="444444"/>
              </a:buClr>
              <a:buSzPts val="2200"/>
              <a:buFont typeface="Open Sans"/>
              <a:buChar char="●"/>
            </a:pPr>
            <a:r>
              <a:rPr lang="en-US" sz="2200">
                <a:solidFill>
                  <a:srgbClr val="333333"/>
                </a:solidFill>
                <a:highlight>
                  <a:schemeClr val="lt2"/>
                </a:highlight>
              </a:rPr>
              <a:t>The application layer provides services like authentication, naming, message formatting, email, etc, to the users.</a:t>
            </a:r>
            <a:endParaRPr sz="2200">
              <a:solidFill>
                <a:srgbClr val="333333"/>
              </a:solidFill>
              <a:highlight>
                <a:schemeClr val="lt2"/>
              </a:highlight>
            </a:endParaRPr>
          </a:p>
          <a:p>
            <a:pPr marL="457200" lvl="0" indent="0" algn="l" rtl="0">
              <a:lnSpc>
                <a:spcPct val="115000"/>
              </a:lnSpc>
              <a:spcBef>
                <a:spcPts val="1000"/>
              </a:spcBef>
              <a:spcAft>
                <a:spcPts val="0"/>
              </a:spcAft>
              <a:buNone/>
            </a:pPr>
            <a:endParaRPr sz="2200">
              <a:solidFill>
                <a:srgbClr val="333333"/>
              </a:solidFill>
              <a:highlight>
                <a:schemeClr val="lt2"/>
              </a:highlight>
            </a:endParaRPr>
          </a:p>
          <a:p>
            <a:pPr marL="457200" marR="0" lvl="0" indent="0" algn="l" rtl="0">
              <a:spcBef>
                <a:spcPts val="1000"/>
              </a:spcBef>
              <a:spcAft>
                <a:spcPts val="0"/>
              </a:spcAft>
              <a:buNone/>
            </a:pPr>
            <a:endParaRPr sz="2200">
              <a:solidFill>
                <a:srgbClr val="333333"/>
              </a:solidFill>
              <a:highlight>
                <a:schemeClr val="lt2"/>
              </a:highlight>
            </a:endParaRPr>
          </a:p>
        </p:txBody>
      </p:sp>
      <p:pic>
        <p:nvPicPr>
          <p:cNvPr id="543" name="Google Shape;543;g2313de559ce_0_40" descr="IoT Protocols"/>
          <p:cNvPicPr preferRelativeResize="0"/>
          <p:nvPr/>
        </p:nvPicPr>
        <p:blipFill rotWithShape="1">
          <a:blip r:embed="rId3">
            <a:alphaModFix/>
          </a:blip>
          <a:srcRect/>
          <a:stretch/>
        </p:blipFill>
        <p:spPr>
          <a:xfrm>
            <a:off x="2976575" y="2456800"/>
            <a:ext cx="8523300" cy="440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2"/>
          <p:cNvSpPr txBox="1">
            <a:spLocks noGrp="1"/>
          </p:cNvSpPr>
          <p:nvPr>
            <p:ph type="title"/>
          </p:nvPr>
        </p:nvSpPr>
        <p:spPr>
          <a:xfrm>
            <a:off x="1484311" y="-72959"/>
            <a:ext cx="10018713" cy="8608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i="0">
                <a:solidFill>
                  <a:srgbClr val="444444"/>
                </a:solidFill>
                <a:latin typeface="Open Sans"/>
                <a:ea typeface="Open Sans"/>
                <a:cs typeface="Open Sans"/>
                <a:sym typeface="Open Sans"/>
              </a:rPr>
              <a:t> Logical Design of IoT</a:t>
            </a:r>
            <a:endParaRPr/>
          </a:p>
        </p:txBody>
      </p:sp>
      <p:sp>
        <p:nvSpPr>
          <p:cNvPr id="555" name="Google Shape;555;p32"/>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i="0">
              <a:solidFill>
                <a:srgbClr val="333333"/>
              </a:solidFill>
              <a:latin typeface="Arial"/>
              <a:ea typeface="Arial"/>
              <a:cs typeface="Arial"/>
              <a:sym typeface="Arial"/>
            </a:endParaRPr>
          </a:p>
          <a:p>
            <a:pPr marL="285750" lvl="0" indent="-285750" algn="l" rtl="0">
              <a:spcBef>
                <a:spcPts val="1080"/>
              </a:spcBef>
              <a:spcAft>
                <a:spcPts val="0"/>
              </a:spcAft>
              <a:buSzPts val="3480"/>
              <a:buChar char="•"/>
            </a:pPr>
            <a:r>
              <a:rPr lang="en-US" i="0">
                <a:solidFill>
                  <a:srgbClr val="444444"/>
                </a:solidFill>
                <a:latin typeface="Arial"/>
                <a:ea typeface="Arial"/>
                <a:cs typeface="Arial"/>
                <a:sym typeface="Arial"/>
              </a:rPr>
              <a:t>Logical design of IoT system refers to an abstract representation of the entities &amp; processes without going into the low-level specifies of the implementation. </a:t>
            </a:r>
            <a:endParaRPr i="0">
              <a:solidFill>
                <a:srgbClr val="444444"/>
              </a:solidFill>
              <a:latin typeface="Arial"/>
              <a:ea typeface="Arial"/>
              <a:cs typeface="Arial"/>
              <a:sym typeface="Arial"/>
            </a:endParaRPr>
          </a:p>
          <a:p>
            <a:pPr marL="285750" lvl="0" indent="-340994" algn="l" rtl="0">
              <a:spcBef>
                <a:spcPts val="1080"/>
              </a:spcBef>
              <a:spcAft>
                <a:spcPts val="0"/>
              </a:spcAft>
              <a:buSzPts val="3480"/>
              <a:buChar char="•"/>
            </a:pPr>
            <a:r>
              <a:rPr lang="en-US">
                <a:solidFill>
                  <a:srgbClr val="444444"/>
                </a:solidFill>
                <a:latin typeface="Arial"/>
                <a:ea typeface="Arial"/>
                <a:cs typeface="Arial"/>
                <a:sym typeface="Arial"/>
              </a:rPr>
              <a:t>Logical design of IoT system  includes:</a:t>
            </a:r>
            <a:endParaRPr>
              <a:solidFill>
                <a:srgbClr val="444444"/>
              </a:solidFill>
              <a:latin typeface="Arial"/>
              <a:ea typeface="Arial"/>
              <a:cs typeface="Arial"/>
              <a:sym typeface="Arial"/>
            </a:endParaRPr>
          </a:p>
          <a:p>
            <a:pPr marL="1828800" lvl="3" indent="-381000" algn="l" rtl="0">
              <a:spcBef>
                <a:spcPts val="0"/>
              </a:spcBef>
              <a:spcAft>
                <a:spcPts val="0"/>
              </a:spcAft>
              <a:buClr>
                <a:srgbClr val="444444"/>
              </a:buClr>
              <a:buSzPts val="2400"/>
              <a:buFont typeface="Arial"/>
              <a:buAutoNum type="arabicPeriod"/>
            </a:pPr>
            <a:r>
              <a:rPr lang="en-US" sz="2400" i="0">
                <a:solidFill>
                  <a:srgbClr val="444444"/>
                </a:solidFill>
                <a:latin typeface="Arial"/>
                <a:ea typeface="Arial"/>
                <a:cs typeface="Arial"/>
                <a:sym typeface="Arial"/>
              </a:rPr>
              <a:t>IoT Functional Blocks</a:t>
            </a:r>
            <a:endParaRPr sz="2400" i="0">
              <a:solidFill>
                <a:srgbClr val="444444"/>
              </a:solidFill>
              <a:latin typeface="Arial"/>
              <a:ea typeface="Arial"/>
              <a:cs typeface="Arial"/>
              <a:sym typeface="Arial"/>
            </a:endParaRPr>
          </a:p>
          <a:p>
            <a:pPr marL="1828800" lvl="3" indent="-381000" algn="l" rtl="0">
              <a:spcBef>
                <a:spcPts val="0"/>
              </a:spcBef>
              <a:spcAft>
                <a:spcPts val="0"/>
              </a:spcAft>
              <a:buClr>
                <a:srgbClr val="444444"/>
              </a:buClr>
              <a:buSzPts val="2400"/>
              <a:buFont typeface="Arial"/>
              <a:buAutoNum type="arabicPeriod"/>
            </a:pPr>
            <a:r>
              <a:rPr lang="en-US" sz="2400" i="0">
                <a:solidFill>
                  <a:srgbClr val="444444"/>
                </a:solidFill>
                <a:latin typeface="Arial"/>
                <a:ea typeface="Arial"/>
                <a:cs typeface="Arial"/>
                <a:sym typeface="Arial"/>
              </a:rPr>
              <a:t>IoT Communication Models</a:t>
            </a:r>
            <a:endParaRPr sz="2400">
              <a:latin typeface="Arial"/>
              <a:ea typeface="Arial"/>
              <a:cs typeface="Arial"/>
              <a:sym typeface="Arial"/>
            </a:endParaRPr>
          </a:p>
          <a:p>
            <a:pPr marL="1828800" lvl="3" indent="-381000" algn="l" rtl="0">
              <a:spcBef>
                <a:spcPts val="0"/>
              </a:spcBef>
              <a:spcAft>
                <a:spcPts val="0"/>
              </a:spcAft>
              <a:buClr>
                <a:srgbClr val="444444"/>
              </a:buClr>
              <a:buSzPts val="2400"/>
              <a:buFont typeface="Arial"/>
              <a:buAutoNum type="arabicPeriod"/>
            </a:pPr>
            <a:r>
              <a:rPr lang="en-US" sz="2400" i="0">
                <a:solidFill>
                  <a:srgbClr val="444444"/>
                </a:solidFill>
                <a:latin typeface="Arial"/>
                <a:ea typeface="Arial"/>
                <a:cs typeface="Arial"/>
                <a:sym typeface="Arial"/>
              </a:rPr>
              <a:t>IoT Communication APIs</a:t>
            </a:r>
            <a:endParaRPr sz="2400">
              <a:latin typeface="Arial"/>
              <a:ea typeface="Arial"/>
              <a:cs typeface="Arial"/>
              <a:sym typeface="Arial"/>
            </a:endParaRPr>
          </a:p>
          <a:p>
            <a:pPr marL="457200" lvl="0" indent="0" algn="l" rtl="0">
              <a:spcBef>
                <a:spcPts val="1080"/>
              </a:spcBef>
              <a:spcAft>
                <a:spcPts val="0"/>
              </a:spcAft>
              <a:buNone/>
            </a:pP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5a6a3d1e8d_0_265" descr="Internet of Things -  Logical Design of IoT"/>
          <p:cNvPicPr preferRelativeResize="0"/>
          <p:nvPr/>
        </p:nvPicPr>
        <p:blipFill rotWithShape="1">
          <a:blip r:embed="rId3">
            <a:alphaModFix/>
          </a:blip>
          <a:srcRect/>
          <a:stretch/>
        </p:blipFill>
        <p:spPr>
          <a:xfrm>
            <a:off x="2400300" y="1319213"/>
            <a:ext cx="7239000" cy="4219575"/>
          </a:xfrm>
          <a:prstGeom prst="rect">
            <a:avLst/>
          </a:prstGeom>
          <a:noFill/>
          <a:ln w="9525" cap="flat" cmpd="sng">
            <a:solidFill>
              <a:schemeClr val="dk1"/>
            </a:solidFill>
            <a:prstDash val="solid"/>
            <a:round/>
            <a:headEnd type="none" w="sm" len="sm"/>
            <a:tailEnd type="none" w="sm" len="sm"/>
          </a:ln>
        </p:spPr>
      </p:pic>
      <p:sp>
        <p:nvSpPr>
          <p:cNvPr id="561" name="Google Shape;561;g25a6a3d1e8d_0_265"/>
          <p:cNvSpPr txBox="1"/>
          <p:nvPr/>
        </p:nvSpPr>
        <p:spPr>
          <a:xfrm>
            <a:off x="1636711" y="-267511"/>
            <a:ext cx="10018800" cy="861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spcBef>
                <a:spcPts val="0"/>
              </a:spcBef>
              <a:spcAft>
                <a:spcPts val="0"/>
              </a:spcAft>
              <a:buClr>
                <a:srgbClr val="444444"/>
              </a:buClr>
              <a:buSzPts val="4000"/>
              <a:buFont typeface="Open Sans"/>
              <a:buNone/>
            </a:pPr>
            <a:r>
              <a:rPr lang="en-US" sz="4000" b="1" cap="none">
                <a:solidFill>
                  <a:srgbClr val="444444"/>
                </a:solidFill>
                <a:latin typeface="Open Sans"/>
                <a:ea typeface="Open Sans"/>
                <a:cs typeface="Open Sans"/>
                <a:sym typeface="Open Sans"/>
              </a:rPr>
              <a:t>IoT Functional Blocks</a:t>
            </a:r>
            <a:endParaRPr sz="4000" b="1" cap="none">
              <a:solidFill>
                <a:schemeClr val="dk1"/>
              </a:solidFill>
              <a:latin typeface="Corbel"/>
              <a:ea typeface="Corbel"/>
              <a:cs typeface="Corbel"/>
              <a:sym typeface="Corbel"/>
            </a:endParaRPr>
          </a:p>
        </p:txBody>
      </p:sp>
      <p:sp>
        <p:nvSpPr>
          <p:cNvPr id="562" name="Google Shape;562;g25a6a3d1e8d_0_265"/>
          <p:cNvSpPr txBox="1"/>
          <p:nvPr/>
        </p:nvSpPr>
        <p:spPr>
          <a:xfrm>
            <a:off x="3331025" y="4862800"/>
            <a:ext cx="5357400" cy="31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orbel"/>
                <a:ea typeface="Corbel"/>
                <a:cs typeface="Corbel"/>
                <a:sym typeface="Corbel"/>
              </a:rPr>
              <a:t>sensing,actuation,monitoring and control functions</a:t>
            </a:r>
            <a:endParaRPr sz="1700">
              <a:solidFill>
                <a:schemeClr val="dk1"/>
              </a:solidFill>
              <a:latin typeface="Corbel"/>
              <a:ea typeface="Corbel"/>
              <a:cs typeface="Corbel"/>
              <a:sym typeface="Corbel"/>
            </a:endParaRPr>
          </a:p>
        </p:txBody>
      </p:sp>
      <p:sp>
        <p:nvSpPr>
          <p:cNvPr id="563" name="Google Shape;563;g25a6a3d1e8d_0_265"/>
          <p:cNvSpPr txBox="1"/>
          <p:nvPr/>
        </p:nvSpPr>
        <p:spPr>
          <a:xfrm>
            <a:off x="982825" y="5973150"/>
            <a:ext cx="10899900" cy="60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85750" lvl="0" indent="-228600" algn="l" rtl="0">
              <a:spcBef>
                <a:spcPts val="1000"/>
              </a:spcBef>
              <a:spcAft>
                <a:spcPts val="0"/>
              </a:spcAft>
              <a:buClr>
                <a:schemeClr val="dk1"/>
              </a:buClr>
              <a:buSzPts val="2000"/>
              <a:buChar char="•"/>
            </a:pPr>
            <a:r>
              <a:rPr lang="en-US" sz="2000">
                <a:solidFill>
                  <a:schemeClr val="dk1"/>
                </a:solidFill>
                <a:latin typeface="Open Sans"/>
                <a:ea typeface="Open Sans"/>
                <a:cs typeface="Open Sans"/>
                <a:sym typeface="Open Sans"/>
              </a:rPr>
              <a:t>services for device monitoring, device control , data publishing  and device discovery.</a:t>
            </a:r>
            <a:endParaRPr sz="2000">
              <a:solidFill>
                <a:schemeClr val="dk1"/>
              </a:solidFill>
            </a:endParaRPr>
          </a:p>
        </p:txBody>
      </p:sp>
      <p:sp>
        <p:nvSpPr>
          <p:cNvPr id="564" name="Google Shape;564;g25a6a3d1e8d_0_265"/>
          <p:cNvSpPr txBox="1"/>
          <p:nvPr/>
        </p:nvSpPr>
        <p:spPr>
          <a:xfrm>
            <a:off x="9245950" y="2366875"/>
            <a:ext cx="3214200" cy="366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285750" lvl="0" indent="-228600" algn="l" rtl="0">
              <a:spcBef>
                <a:spcPts val="100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authentication , authorization, </a:t>
            </a:r>
            <a:endParaRPr sz="2000">
              <a:solidFill>
                <a:schemeClr val="dk1"/>
              </a:solidFill>
              <a:latin typeface="Open Sans"/>
              <a:ea typeface="Open Sans"/>
              <a:cs typeface="Open Sans"/>
              <a:sym typeface="Open Sans"/>
            </a:endParaRPr>
          </a:p>
          <a:p>
            <a:pPr marL="285750" lvl="0" indent="-228600" algn="l" rtl="0">
              <a:spcBef>
                <a:spcPts val="1000"/>
              </a:spcBef>
              <a:spcAft>
                <a:spcPts val="0"/>
              </a:spcAft>
              <a:buClr>
                <a:schemeClr val="dk1"/>
              </a:buClr>
              <a:buSzPts val="2000"/>
              <a:buFont typeface="Open Sans"/>
              <a:buChar char="•"/>
            </a:pPr>
            <a:r>
              <a:rPr lang="en-US" sz="2000">
                <a:solidFill>
                  <a:schemeClr val="dk1"/>
                </a:solidFill>
                <a:highlight>
                  <a:srgbClr val="FFFFFF"/>
                </a:highlight>
                <a:latin typeface="Open Sans"/>
                <a:ea typeface="Open Sans"/>
                <a:cs typeface="Open Sans"/>
                <a:sym typeface="Open Sans"/>
              </a:rPr>
              <a:t>data encryption during  transmission and storage</a:t>
            </a:r>
            <a:endParaRPr sz="2000">
              <a:solidFill>
                <a:schemeClr val="dk1"/>
              </a:solidFill>
              <a:highlight>
                <a:srgbClr val="FFFFFF"/>
              </a:highlight>
              <a:latin typeface="Open Sans"/>
              <a:ea typeface="Open Sans"/>
              <a:cs typeface="Open Sans"/>
              <a:sym typeface="Open Sans"/>
            </a:endParaRPr>
          </a:p>
          <a:p>
            <a:pPr marL="285750" lvl="0" indent="-228600" algn="l" rtl="0">
              <a:spcBef>
                <a:spcPts val="1000"/>
              </a:spcBef>
              <a:spcAft>
                <a:spcPts val="0"/>
              </a:spcAft>
              <a:buClr>
                <a:schemeClr val="dk1"/>
              </a:buClr>
              <a:buSzPts val="2000"/>
              <a:buChar char="•"/>
            </a:pPr>
            <a:r>
              <a:rPr lang="en-US" sz="2000">
                <a:solidFill>
                  <a:schemeClr val="dk1"/>
                </a:solidFill>
                <a:highlight>
                  <a:srgbClr val="FFFFFF"/>
                </a:highlight>
                <a:latin typeface="Open Sans"/>
                <a:ea typeface="Open Sans"/>
                <a:cs typeface="Open Sans"/>
                <a:sym typeface="Open Sans"/>
              </a:rPr>
              <a:t>intrusion detection and response, assisting in the prevention and mitigation of threats. </a:t>
            </a:r>
            <a:endParaRPr sz="2000">
              <a:solidFill>
                <a:schemeClr val="dk1"/>
              </a:solidFill>
              <a:latin typeface="Open Sans"/>
              <a:ea typeface="Open Sans"/>
              <a:cs typeface="Open Sans"/>
              <a:sym typeface="Open Sans"/>
            </a:endParaRPr>
          </a:p>
        </p:txBody>
      </p:sp>
      <p:sp>
        <p:nvSpPr>
          <p:cNvPr id="565" name="Google Shape;565;g25a6a3d1e8d_0_265"/>
          <p:cNvSpPr txBox="1"/>
          <p:nvPr/>
        </p:nvSpPr>
        <p:spPr>
          <a:xfrm>
            <a:off x="-35775" y="1965650"/>
            <a:ext cx="2705700" cy="40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285750" lvl="0" indent="-228600" algn="l" rtl="0">
              <a:spcBef>
                <a:spcPts val="100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Interface to control and monitor various aspects of the IoT system. </a:t>
            </a:r>
            <a:endParaRPr sz="2000">
              <a:solidFill>
                <a:schemeClr val="dk1"/>
              </a:solidFill>
              <a:latin typeface="Open Sans"/>
              <a:ea typeface="Open Sans"/>
              <a:cs typeface="Open Sans"/>
              <a:sym typeface="Open Sans"/>
            </a:endParaRPr>
          </a:p>
          <a:p>
            <a:pPr marL="285750" lvl="0" indent="-355600" algn="l" rtl="0">
              <a:spcBef>
                <a:spcPts val="0"/>
              </a:spcBef>
              <a:spcAft>
                <a:spcPts val="0"/>
              </a:spcAft>
              <a:buClr>
                <a:schemeClr val="dk1"/>
              </a:buClr>
              <a:buSzPts val="2000"/>
              <a:buFont typeface="Open Sans"/>
              <a:buChar char="•"/>
            </a:pPr>
            <a:r>
              <a:rPr lang="en-US" sz="2000">
                <a:solidFill>
                  <a:schemeClr val="dk1"/>
                </a:solidFill>
                <a:highlight>
                  <a:schemeClr val="lt1"/>
                </a:highlight>
                <a:latin typeface="Open Sans"/>
                <a:ea typeface="Open Sans"/>
                <a:cs typeface="Open Sans"/>
                <a:sym typeface="Open Sans"/>
              </a:rPr>
              <a:t>utilizing the processed data to provide a specified function or service.</a:t>
            </a:r>
            <a:endParaRPr sz="2000">
              <a:solidFill>
                <a:srgbClr val="444444"/>
              </a:solidFill>
              <a:latin typeface="Open Sans"/>
              <a:ea typeface="Open Sans"/>
              <a:cs typeface="Open Sans"/>
              <a:sym typeface="Open Sans"/>
            </a:endParaRPr>
          </a:p>
          <a:p>
            <a:pPr marL="457200" lvl="0" indent="0" algn="l" rtl="0">
              <a:spcBef>
                <a:spcPts val="1000"/>
              </a:spcBef>
              <a:spcAft>
                <a:spcPts val="0"/>
              </a:spcAft>
              <a:buNone/>
            </a:pPr>
            <a:endParaRPr sz="2000">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2000">
              <a:solidFill>
                <a:schemeClr val="dk1"/>
              </a:solidFill>
              <a:latin typeface="Open Sans"/>
              <a:ea typeface="Open Sans"/>
              <a:cs typeface="Open Sans"/>
              <a:sym typeface="Open Sans"/>
            </a:endParaRPr>
          </a:p>
        </p:txBody>
      </p:sp>
      <p:cxnSp>
        <p:nvCxnSpPr>
          <p:cNvPr id="566" name="Google Shape;566;g25a6a3d1e8d_0_265"/>
          <p:cNvCxnSpPr/>
          <p:nvPr/>
        </p:nvCxnSpPr>
        <p:spPr>
          <a:xfrm flipH="1">
            <a:off x="2833325" y="3225275"/>
            <a:ext cx="2597100" cy="2737200"/>
          </a:xfrm>
          <a:prstGeom prst="straightConnector1">
            <a:avLst/>
          </a:prstGeom>
          <a:noFill/>
          <a:ln w="9525" cap="flat" cmpd="sng">
            <a:solidFill>
              <a:schemeClr val="dk1"/>
            </a:solidFill>
            <a:prstDash val="solid"/>
            <a:round/>
            <a:headEnd type="none" w="med" len="med"/>
            <a:tailEnd type="triangle" w="med" len="med"/>
          </a:ln>
        </p:spPr>
      </p:cxnSp>
      <p:cxnSp>
        <p:nvCxnSpPr>
          <p:cNvPr id="567" name="Google Shape;567;g25a6a3d1e8d_0_265"/>
          <p:cNvCxnSpPr/>
          <p:nvPr/>
        </p:nvCxnSpPr>
        <p:spPr>
          <a:xfrm>
            <a:off x="9147100" y="3131975"/>
            <a:ext cx="637500" cy="0"/>
          </a:xfrm>
          <a:prstGeom prst="straightConnector1">
            <a:avLst/>
          </a:prstGeom>
          <a:noFill/>
          <a:ln w="9525" cap="flat" cmpd="sng">
            <a:solidFill>
              <a:schemeClr val="dk1"/>
            </a:solidFill>
            <a:prstDash val="solid"/>
            <a:round/>
            <a:headEnd type="none" w="med" len="med"/>
            <a:tailEnd type="triangle" w="med" len="med"/>
          </a:ln>
        </p:spPr>
      </p:cxnSp>
      <p:cxnSp>
        <p:nvCxnSpPr>
          <p:cNvPr id="568" name="Google Shape;568;g25a6a3d1e8d_0_265"/>
          <p:cNvCxnSpPr>
            <a:endCxn id="565" idx="0"/>
          </p:cNvCxnSpPr>
          <p:nvPr/>
        </p:nvCxnSpPr>
        <p:spPr>
          <a:xfrm flipH="1">
            <a:off x="1317075" y="1747250"/>
            <a:ext cx="1503000" cy="218400"/>
          </a:xfrm>
          <a:prstGeom prst="straightConnector1">
            <a:avLst/>
          </a:prstGeom>
          <a:noFill/>
          <a:ln w="9525" cap="flat" cmpd="sng">
            <a:solidFill>
              <a:schemeClr val="dk1"/>
            </a:solidFill>
            <a:prstDash val="solid"/>
            <a:round/>
            <a:headEnd type="none" w="med" len="med"/>
            <a:tailEnd type="triangle" w="med" len="med"/>
          </a:ln>
        </p:spPr>
      </p:cxnSp>
      <p:sp>
        <p:nvSpPr>
          <p:cNvPr id="569" name="Google Shape;569;g25a6a3d1e8d_0_265"/>
          <p:cNvSpPr txBox="1"/>
          <p:nvPr/>
        </p:nvSpPr>
        <p:spPr>
          <a:xfrm>
            <a:off x="1135225" y="410550"/>
            <a:ext cx="10899900" cy="60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85750" lvl="0" indent="-228600" algn="l" rtl="0">
              <a:spcBef>
                <a:spcPts val="0"/>
              </a:spcBef>
              <a:spcAft>
                <a:spcPts val="0"/>
              </a:spcAft>
              <a:buClr>
                <a:schemeClr val="dk1"/>
              </a:buClr>
              <a:buSzPts val="2000"/>
              <a:buFont typeface="Open Sans"/>
              <a:buChar char="•"/>
            </a:pPr>
            <a:r>
              <a:rPr lang="en-US" sz="2000">
                <a:solidFill>
                  <a:schemeClr val="dk1"/>
                </a:solidFill>
                <a:highlight>
                  <a:srgbClr val="FFFFFF"/>
                </a:highlight>
                <a:latin typeface="Open Sans"/>
                <a:ea typeface="Open Sans"/>
                <a:cs typeface="Open Sans"/>
                <a:sym typeface="Open Sans"/>
              </a:rPr>
              <a:t>overseeing overall operation of IOT system, </a:t>
            </a:r>
            <a:endParaRPr sz="2000">
              <a:solidFill>
                <a:schemeClr val="dk1"/>
              </a:solidFill>
              <a:highlight>
                <a:srgbClr val="FFFFFF"/>
              </a:highlight>
              <a:latin typeface="Open Sans"/>
              <a:ea typeface="Open Sans"/>
              <a:cs typeface="Open Sans"/>
              <a:sym typeface="Open Sans"/>
            </a:endParaRPr>
          </a:p>
          <a:p>
            <a:pPr marL="285750" lvl="0" indent="-228600" algn="l" rtl="0">
              <a:spcBef>
                <a:spcPts val="0"/>
              </a:spcBef>
              <a:spcAft>
                <a:spcPts val="0"/>
              </a:spcAft>
              <a:buClr>
                <a:schemeClr val="dk1"/>
              </a:buClr>
              <a:buSzPts val="2000"/>
              <a:buFont typeface="Open Sans"/>
              <a:buChar char="•"/>
            </a:pPr>
            <a:r>
              <a:rPr lang="en-US" sz="2000">
                <a:solidFill>
                  <a:schemeClr val="dk1"/>
                </a:solidFill>
                <a:highlight>
                  <a:srgbClr val="FFFFFF"/>
                </a:highlight>
                <a:latin typeface="Open Sans"/>
                <a:ea typeface="Open Sans"/>
                <a:cs typeface="Open Sans"/>
                <a:sym typeface="Open Sans"/>
              </a:rPr>
              <a:t>device configuration, firmware updates, and system monitoring. </a:t>
            </a:r>
            <a:endParaRPr sz="2000">
              <a:solidFill>
                <a:schemeClr val="dk1"/>
              </a:solidFill>
              <a:highlight>
                <a:srgbClr val="FFFFFF"/>
              </a:highlight>
              <a:latin typeface="Open Sans"/>
              <a:ea typeface="Open Sans"/>
              <a:cs typeface="Open Sans"/>
              <a:sym typeface="Open Sans"/>
            </a:endParaRPr>
          </a:p>
          <a:p>
            <a:pPr marL="285750" lvl="0" indent="-228600" algn="l" rtl="0">
              <a:spcBef>
                <a:spcPts val="0"/>
              </a:spcBef>
              <a:spcAft>
                <a:spcPts val="0"/>
              </a:spcAft>
              <a:buClr>
                <a:schemeClr val="dk1"/>
              </a:buClr>
              <a:buSzPts val="2000"/>
              <a:buFont typeface="Open Sans"/>
              <a:buChar char="•"/>
            </a:pPr>
            <a:r>
              <a:rPr lang="en-US" sz="2000">
                <a:solidFill>
                  <a:schemeClr val="dk1"/>
                </a:solidFill>
                <a:highlight>
                  <a:srgbClr val="FFFFFF"/>
                </a:highlight>
                <a:latin typeface="Open Sans"/>
                <a:ea typeface="Open Sans"/>
                <a:cs typeface="Open Sans"/>
                <a:sym typeface="Open Sans"/>
              </a:rPr>
              <a:t>provide analytics and reporting</a:t>
            </a:r>
            <a:endParaRPr sz="2000">
              <a:solidFill>
                <a:schemeClr val="dk1"/>
              </a:solidFill>
              <a:highlight>
                <a:srgbClr val="FFFFFF"/>
              </a:highlight>
              <a:latin typeface="Open Sans"/>
              <a:ea typeface="Open Sans"/>
              <a:cs typeface="Open Sans"/>
              <a:sym typeface="Open Sans"/>
            </a:endParaRPr>
          </a:p>
        </p:txBody>
      </p:sp>
      <p:cxnSp>
        <p:nvCxnSpPr>
          <p:cNvPr id="570" name="Google Shape;570;g25a6a3d1e8d_0_265"/>
          <p:cNvCxnSpPr/>
          <p:nvPr/>
        </p:nvCxnSpPr>
        <p:spPr>
          <a:xfrm rot="10800000">
            <a:off x="2652725" y="1193825"/>
            <a:ext cx="1048500" cy="15009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4"/>
          <p:cNvSpPr txBox="1">
            <a:spLocks noGrp="1"/>
          </p:cNvSpPr>
          <p:nvPr>
            <p:ph type="title"/>
          </p:nvPr>
        </p:nvSpPr>
        <p:spPr>
          <a:xfrm>
            <a:off x="1484311" y="-72959"/>
            <a:ext cx="10018713" cy="8608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i="0">
                <a:solidFill>
                  <a:srgbClr val="444444"/>
                </a:solidFill>
                <a:latin typeface="Open Sans"/>
                <a:ea typeface="Open Sans"/>
                <a:cs typeface="Open Sans"/>
                <a:sym typeface="Open Sans"/>
              </a:rPr>
              <a:t>IoT Functional Blocks</a:t>
            </a:r>
            <a:endParaRPr/>
          </a:p>
        </p:txBody>
      </p:sp>
      <p:sp>
        <p:nvSpPr>
          <p:cNvPr id="576" name="Google Shape;576;p34"/>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577" name="Google Shape;577;p34"/>
          <p:cNvSpPr txBox="1"/>
          <p:nvPr/>
        </p:nvSpPr>
        <p:spPr>
          <a:xfrm>
            <a:off x="1636711" y="13910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Open Sans"/>
              <a:buChar char="•"/>
            </a:pPr>
            <a:r>
              <a:rPr lang="en-US" sz="2000" i="0" cap="none">
                <a:solidFill>
                  <a:srgbClr val="444444"/>
                </a:solidFill>
                <a:latin typeface="Open Sans"/>
                <a:ea typeface="Open Sans"/>
                <a:cs typeface="Open Sans"/>
                <a:sym typeface="Open Sans"/>
              </a:rPr>
              <a:t>An IoT system comprises of a number of functional blocks that provide the system the capabilities for identification, sensing, actuation, communication and management.</a:t>
            </a:r>
            <a:endParaRPr sz="2000">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Device:</a:t>
            </a:r>
            <a:r>
              <a:rPr lang="en-US" sz="2000" i="0" cap="none">
                <a:solidFill>
                  <a:srgbClr val="444444"/>
                </a:solidFill>
                <a:latin typeface="Open Sans"/>
                <a:ea typeface="Open Sans"/>
                <a:cs typeface="Open Sans"/>
                <a:sym typeface="Open Sans"/>
              </a:rPr>
              <a:t> An IoT system comprises of devices that provide sensing, actuation, monitoring and control functions.</a:t>
            </a:r>
            <a:endParaRPr sz="2000" i="0" cap="none">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444444"/>
              </a:buClr>
              <a:buSzPts val="2000"/>
              <a:buFont typeface="Open Sans"/>
              <a:buChar char="•"/>
            </a:pPr>
            <a:r>
              <a:rPr lang="en-US" sz="2000">
                <a:solidFill>
                  <a:schemeClr val="dk1"/>
                </a:solidFill>
                <a:highlight>
                  <a:srgbClr val="FFFFFF"/>
                </a:highlight>
                <a:latin typeface="Open Sans"/>
                <a:ea typeface="Open Sans"/>
                <a:cs typeface="Open Sans"/>
                <a:sym typeface="Open Sans"/>
              </a:rPr>
              <a:t>Sensors collect data from their surroundings, whereas actuators drive physical processes. Sensors gather data on temperature, humidity, light, motion, and other variables, whereas actuators turn on lights, open doors, and control machines. These gadgets work together to collect data and operate in the physical world.</a:t>
            </a:r>
            <a:endParaRPr sz="2000">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Communication:</a:t>
            </a:r>
            <a:r>
              <a:rPr lang="en-US" sz="2000" i="0" cap="none">
                <a:solidFill>
                  <a:srgbClr val="444444"/>
                </a:solidFill>
                <a:latin typeface="Open Sans"/>
                <a:ea typeface="Open Sans"/>
                <a:cs typeface="Open Sans"/>
                <a:sym typeface="Open Sans"/>
              </a:rPr>
              <a:t> Handles the communication for the IoT system.</a:t>
            </a:r>
            <a:endParaRPr sz="2000">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Services:</a:t>
            </a:r>
            <a:r>
              <a:rPr lang="en-US" sz="2000" i="0" cap="none">
                <a:solidFill>
                  <a:srgbClr val="444444"/>
                </a:solidFill>
                <a:latin typeface="Open Sans"/>
                <a:ea typeface="Open Sans"/>
                <a:cs typeface="Open Sans"/>
                <a:sym typeface="Open Sans"/>
              </a:rPr>
              <a:t> services for device monitoring, device control service, data publishing services and services for device discovery.</a:t>
            </a:r>
            <a:endParaRPr sz="2000">
              <a:latin typeface="Open Sans"/>
              <a:ea typeface="Open Sans"/>
              <a:cs typeface="Open Sans"/>
              <a:sym typeface="Open Sans"/>
            </a:endParaRPr>
          </a:p>
          <a:p>
            <a:pPr marL="285750" marR="0" lvl="0" indent="-228600" algn="l" rtl="0">
              <a:spcBef>
                <a:spcPts val="1000"/>
              </a:spcBef>
              <a:spcAft>
                <a:spcPts val="0"/>
              </a:spcAft>
              <a:buClr>
                <a:srgbClr val="444444"/>
              </a:buClr>
              <a:buSzPts val="2000"/>
              <a:buFont typeface="Open Sans"/>
              <a:buChar char="•"/>
            </a:pPr>
            <a:endParaRPr sz="2000" cap="none">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25b36bebdf1_0_5"/>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583" name="Google Shape;583;g25b36bebdf1_0_5"/>
          <p:cNvSpPr txBox="1"/>
          <p:nvPr/>
        </p:nvSpPr>
        <p:spPr>
          <a:xfrm>
            <a:off x="1636711" y="19244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endParaRPr sz="2000" b="1">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Management:</a:t>
            </a:r>
            <a:r>
              <a:rPr lang="en-US" sz="2000" i="0" cap="none">
                <a:solidFill>
                  <a:srgbClr val="444444"/>
                </a:solidFill>
                <a:latin typeface="Open Sans"/>
                <a:ea typeface="Open Sans"/>
                <a:cs typeface="Open Sans"/>
                <a:sym typeface="Open Sans"/>
              </a:rPr>
              <a:t> this blocks provides various functions to govern the IoT system.</a:t>
            </a:r>
            <a:endParaRPr sz="2000" i="0" cap="none">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444444"/>
              </a:buClr>
              <a:buSzPts val="2000"/>
              <a:buFont typeface="Open Sans"/>
              <a:buChar char="•"/>
            </a:pPr>
            <a:r>
              <a:rPr lang="en-US" sz="2000">
                <a:solidFill>
                  <a:schemeClr val="dk1"/>
                </a:solidFill>
                <a:highlight>
                  <a:srgbClr val="FFFFFF"/>
                </a:highlight>
                <a:latin typeface="Open Sans"/>
                <a:ea typeface="Open Sans"/>
                <a:cs typeface="Open Sans"/>
                <a:sym typeface="Open Sans"/>
              </a:rPr>
              <a:t>The management block is in charge of overseeing the overall operation of the IoT system. This block is capable of handling device configuration, firmware updates, and system monitoring. It can also give analytics and reporting, allowing system administrators to understand how the system is operating and find areas for improvement.</a:t>
            </a:r>
            <a:endParaRPr sz="2000">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Security:</a:t>
            </a:r>
            <a:r>
              <a:rPr lang="en-US" sz="2000" i="0" cap="none">
                <a:solidFill>
                  <a:srgbClr val="444444"/>
                </a:solidFill>
                <a:latin typeface="Open Sans"/>
                <a:ea typeface="Open Sans"/>
                <a:cs typeface="Open Sans"/>
                <a:sym typeface="Open Sans"/>
              </a:rPr>
              <a:t> this block secures the IoT system  by providing functions such as authentication , authorization, message and content integrity, and data security.</a:t>
            </a:r>
            <a:endParaRPr sz="2000" i="0" cap="none">
              <a:solidFill>
                <a:srgbClr val="444444"/>
              </a:solidFill>
              <a:latin typeface="Open Sans"/>
              <a:ea typeface="Open Sans"/>
              <a:cs typeface="Open Sans"/>
              <a:sym typeface="Open Sans"/>
            </a:endParaRPr>
          </a:p>
          <a:p>
            <a:pPr marL="457200" lvl="0" indent="-355600" algn="l" rtl="0">
              <a:lnSpc>
                <a:spcPct val="125000"/>
              </a:lnSpc>
              <a:spcBef>
                <a:spcPts val="0"/>
              </a:spcBef>
              <a:spcAft>
                <a:spcPts val="0"/>
              </a:spcAft>
              <a:buClr>
                <a:srgbClr val="444444"/>
              </a:buClr>
              <a:buSzPts val="2000"/>
              <a:buFont typeface="Open Sans"/>
              <a:buChar char="•"/>
            </a:pPr>
            <a:r>
              <a:rPr lang="en-US" sz="2000">
                <a:solidFill>
                  <a:schemeClr val="dk1"/>
                </a:solidFill>
                <a:highlight>
                  <a:srgbClr val="FFFFFF"/>
                </a:highlight>
                <a:latin typeface="Open Sans"/>
                <a:ea typeface="Open Sans"/>
                <a:cs typeface="Open Sans"/>
                <a:sym typeface="Open Sans"/>
              </a:rPr>
              <a:t>The security block is in charge of assuring the IoT system's security and protection against illegal access. This block is in charge of authentication and authorization, as well as data encryption during transmission and storage. It also handles intrusion detection and response, assisting in the prevention and mitigation of threats.</a:t>
            </a:r>
            <a:endParaRPr sz="2000">
              <a:solidFill>
                <a:schemeClr val="dk1"/>
              </a:solidFill>
              <a:highlight>
                <a:srgbClr val="FFFFFF"/>
              </a:highlight>
              <a:latin typeface="Open Sans"/>
              <a:ea typeface="Open Sans"/>
              <a:cs typeface="Open Sans"/>
              <a:sym typeface="Open Sans"/>
            </a:endParaRPr>
          </a:p>
          <a:p>
            <a:pPr marL="285750" marR="0" lvl="0" indent="-228600" algn="l" rtl="0">
              <a:spcBef>
                <a:spcPts val="1000"/>
              </a:spcBef>
              <a:spcAft>
                <a:spcPts val="0"/>
              </a:spcAft>
              <a:buClr>
                <a:srgbClr val="1186C3"/>
              </a:buClr>
              <a:buSzPts val="2000"/>
              <a:buFont typeface="Arial"/>
              <a:buChar char="•"/>
            </a:pPr>
            <a:r>
              <a:rPr lang="en-US" sz="2000" b="1" i="0" cap="none">
                <a:solidFill>
                  <a:srgbClr val="444444"/>
                </a:solidFill>
                <a:latin typeface="Open Sans"/>
                <a:ea typeface="Open Sans"/>
                <a:cs typeface="Open Sans"/>
                <a:sym typeface="Open Sans"/>
              </a:rPr>
              <a:t>Application:</a:t>
            </a:r>
            <a:r>
              <a:rPr lang="en-US" sz="2000" i="0" cap="none">
                <a:solidFill>
                  <a:srgbClr val="444444"/>
                </a:solidFill>
                <a:latin typeface="Open Sans"/>
                <a:ea typeface="Open Sans"/>
                <a:cs typeface="Open Sans"/>
                <a:sym typeface="Open Sans"/>
              </a:rPr>
              <a:t> This is an interface that the users can use to control and monitor various aspects of the IoT system. Application also allow users to view the system status and view or analyze the processed data.</a:t>
            </a:r>
            <a:endParaRPr sz="2000" i="0" cap="none">
              <a:solidFill>
                <a:srgbClr val="444444"/>
              </a:solidFill>
              <a:latin typeface="Open Sans"/>
              <a:ea typeface="Open Sans"/>
              <a:cs typeface="Open Sans"/>
              <a:sym typeface="Open Sans"/>
            </a:endParaRPr>
          </a:p>
          <a:p>
            <a:pPr marL="285750" marR="0" lvl="0" indent="-228600" algn="l" rtl="0">
              <a:spcBef>
                <a:spcPts val="1000"/>
              </a:spcBef>
              <a:spcAft>
                <a:spcPts val="0"/>
              </a:spcAft>
              <a:buClr>
                <a:srgbClr val="444444"/>
              </a:buClr>
              <a:buSzPts val="2000"/>
              <a:buFont typeface="Open Sans"/>
              <a:buChar char="•"/>
            </a:pPr>
            <a:r>
              <a:rPr lang="en-US" sz="2000">
                <a:solidFill>
                  <a:schemeClr val="dk1"/>
                </a:solidFill>
                <a:highlight>
                  <a:srgbClr val="FFFFFF"/>
                </a:highlight>
                <a:latin typeface="Open Sans"/>
                <a:ea typeface="Open Sans"/>
                <a:cs typeface="Open Sans"/>
                <a:sym typeface="Open Sans"/>
              </a:rPr>
              <a:t>The application block is the component of the IoT system that gives value to the end user. This block is in charge of utilizing the processed data to provide a specified function or service. An application block, for example, could be used to provide insights into energy usage in a building or to adjust the temperature in a greenhouse.</a:t>
            </a:r>
            <a:endParaRPr sz="2000">
              <a:solidFill>
                <a:srgbClr val="444444"/>
              </a:solidFill>
              <a:latin typeface="Open Sans"/>
              <a:ea typeface="Open Sans"/>
              <a:cs typeface="Open Sans"/>
              <a:sym typeface="Open Sans"/>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313de559ce_0_61"/>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Request-Response Model</a:t>
            </a:r>
            <a:endParaRPr sz="2800" b="1" i="0">
              <a:solidFill>
                <a:srgbClr val="333333"/>
              </a:solidFill>
              <a:latin typeface="Open Sans"/>
              <a:ea typeface="Open Sans"/>
              <a:cs typeface="Open Sans"/>
              <a:sym typeface="Open Sans"/>
            </a:endParaRPr>
          </a:p>
        </p:txBody>
      </p:sp>
      <p:sp>
        <p:nvSpPr>
          <p:cNvPr id="589" name="Google Shape;589;g2313de559ce_0_61"/>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590" name="Google Shape;590;g2313de559ce_0_61"/>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591" name="Google Shape;591;g2313de559ce_0_61"/>
          <p:cNvSpPr txBox="1"/>
          <p:nvPr/>
        </p:nvSpPr>
        <p:spPr>
          <a:xfrm>
            <a:off x="1789100" y="718326"/>
            <a:ext cx="10018800" cy="4234800"/>
          </a:xfrm>
          <a:prstGeom prst="rect">
            <a:avLst/>
          </a:prstGeom>
          <a:solidFill>
            <a:schemeClr val="lt2"/>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2400">
                <a:solidFill>
                  <a:srgbClr val="333333"/>
                </a:solidFill>
                <a:highlight>
                  <a:schemeClr val="lt2"/>
                </a:highlight>
              </a:rPr>
              <a:t>Internet of things supports different communication models between the entities in an IoT system. </a:t>
            </a:r>
            <a:endParaRPr sz="2400">
              <a:solidFill>
                <a:srgbClr val="333333"/>
              </a:solidFill>
              <a:highlight>
                <a:schemeClr val="lt2"/>
              </a:highlight>
            </a:endParaRPr>
          </a:p>
          <a:p>
            <a:pPr marL="0" lvl="0" indent="0" algn="l" rtl="0">
              <a:lnSpc>
                <a:spcPct val="115000"/>
              </a:lnSpc>
              <a:spcBef>
                <a:spcPts val="1000"/>
              </a:spcBef>
              <a:spcAft>
                <a:spcPts val="0"/>
              </a:spcAft>
              <a:buClr>
                <a:schemeClr val="dk1"/>
              </a:buClr>
              <a:buSzPts val="1100"/>
              <a:buFont typeface="Arial"/>
              <a:buNone/>
            </a:pPr>
            <a:r>
              <a:rPr lang="en-US" sz="2400">
                <a:solidFill>
                  <a:srgbClr val="333333"/>
                </a:solidFill>
                <a:highlight>
                  <a:schemeClr val="lt2"/>
                </a:highlight>
              </a:rPr>
              <a:t>These communication models are:</a:t>
            </a:r>
            <a:endParaRPr sz="2400">
              <a:solidFill>
                <a:srgbClr val="333333"/>
              </a:solidFill>
              <a:highlight>
                <a:schemeClr val="lt2"/>
              </a:highlight>
            </a:endParaRPr>
          </a:p>
          <a:p>
            <a:pPr marL="457200" lvl="0" indent="-381000" algn="l" rtl="0">
              <a:lnSpc>
                <a:spcPct val="115000"/>
              </a:lnSpc>
              <a:spcBef>
                <a:spcPts val="1000"/>
              </a:spcBef>
              <a:spcAft>
                <a:spcPts val="0"/>
              </a:spcAft>
              <a:buClr>
                <a:srgbClr val="333333"/>
              </a:buClr>
              <a:buSzPts val="2400"/>
              <a:buChar char="●"/>
            </a:pPr>
            <a:r>
              <a:rPr lang="en-US" sz="2400">
                <a:solidFill>
                  <a:srgbClr val="333333"/>
                </a:solidFill>
                <a:highlight>
                  <a:schemeClr val="lt2"/>
                </a:highlight>
              </a:rPr>
              <a:t>Request-Response Model</a:t>
            </a:r>
            <a:endParaRPr sz="2400">
              <a:solidFill>
                <a:srgbClr val="333333"/>
              </a:solidFill>
              <a:highlight>
                <a:schemeClr val="lt2"/>
              </a:highlight>
            </a:endParaRPr>
          </a:p>
          <a:p>
            <a:pPr marL="457200" lvl="0" indent="-381000" algn="l" rtl="0">
              <a:lnSpc>
                <a:spcPct val="115000"/>
              </a:lnSpc>
              <a:spcBef>
                <a:spcPts val="0"/>
              </a:spcBef>
              <a:spcAft>
                <a:spcPts val="0"/>
              </a:spcAft>
              <a:buClr>
                <a:srgbClr val="333333"/>
              </a:buClr>
              <a:buSzPts val="2400"/>
              <a:buChar char="●"/>
            </a:pPr>
            <a:r>
              <a:rPr lang="en-US" sz="2400">
                <a:solidFill>
                  <a:srgbClr val="333333"/>
                </a:solidFill>
                <a:highlight>
                  <a:schemeClr val="lt2"/>
                </a:highlight>
              </a:rPr>
              <a:t>Publish-Subscribe Model</a:t>
            </a:r>
            <a:endParaRPr sz="2400">
              <a:solidFill>
                <a:srgbClr val="333333"/>
              </a:solidFill>
              <a:highlight>
                <a:schemeClr val="lt2"/>
              </a:highlight>
            </a:endParaRPr>
          </a:p>
          <a:p>
            <a:pPr marL="457200" lvl="0" indent="-381000" algn="l" rtl="0">
              <a:lnSpc>
                <a:spcPct val="115000"/>
              </a:lnSpc>
              <a:spcBef>
                <a:spcPts val="0"/>
              </a:spcBef>
              <a:spcAft>
                <a:spcPts val="0"/>
              </a:spcAft>
              <a:buClr>
                <a:srgbClr val="333333"/>
              </a:buClr>
              <a:buSzPts val="2400"/>
              <a:buChar char="●"/>
            </a:pPr>
            <a:r>
              <a:rPr lang="en-US" sz="2400">
                <a:solidFill>
                  <a:srgbClr val="333333"/>
                </a:solidFill>
                <a:highlight>
                  <a:schemeClr val="lt2"/>
                </a:highlight>
              </a:rPr>
              <a:t>Push-Pull Model</a:t>
            </a:r>
            <a:endParaRPr sz="2400">
              <a:solidFill>
                <a:srgbClr val="333333"/>
              </a:solidFill>
              <a:highlight>
                <a:schemeClr val="lt2"/>
              </a:highlight>
            </a:endParaRPr>
          </a:p>
          <a:p>
            <a:pPr marL="457200" lvl="0" indent="-381000" algn="l" rtl="0">
              <a:lnSpc>
                <a:spcPct val="115000"/>
              </a:lnSpc>
              <a:spcBef>
                <a:spcPts val="0"/>
              </a:spcBef>
              <a:spcAft>
                <a:spcPts val="0"/>
              </a:spcAft>
              <a:buClr>
                <a:srgbClr val="333333"/>
              </a:buClr>
              <a:buSzPts val="2400"/>
              <a:buChar char="●"/>
            </a:pPr>
            <a:r>
              <a:rPr lang="en-US" sz="2400">
                <a:solidFill>
                  <a:srgbClr val="333333"/>
                </a:solidFill>
                <a:highlight>
                  <a:schemeClr val="lt2"/>
                </a:highlight>
              </a:rPr>
              <a:t>Exclusive Pair Model</a:t>
            </a:r>
            <a:endParaRPr sz="2400">
              <a:solidFill>
                <a:srgbClr val="333333"/>
              </a:solidFill>
              <a:highlight>
                <a:schemeClr val="lt2"/>
              </a:highlight>
            </a:endParaRPr>
          </a:p>
          <a:p>
            <a:pPr marL="285750" marR="0" lvl="0" indent="-101600" algn="l" rtl="0">
              <a:spcBef>
                <a:spcPts val="1000"/>
              </a:spcBef>
              <a:spcAft>
                <a:spcPts val="0"/>
              </a:spcAft>
              <a:buClr>
                <a:srgbClr val="1186C3"/>
              </a:buClr>
              <a:buSzPts val="2900"/>
              <a:buFont typeface="Arial"/>
              <a:buNone/>
            </a:pPr>
            <a:endParaRPr sz="2400">
              <a:solidFill>
                <a:schemeClr val="dk1"/>
              </a:solidFill>
              <a:highlight>
                <a:schemeClr val="lt2"/>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5"/>
          <p:cNvSpPr txBox="1">
            <a:spLocks noGrp="1"/>
          </p:cNvSpPr>
          <p:nvPr>
            <p:ph type="title"/>
          </p:nvPr>
        </p:nvSpPr>
        <p:spPr>
          <a:xfrm>
            <a:off x="1484311" y="-1491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Request-Response Model</a:t>
            </a:r>
            <a:endParaRPr sz="2800" b="1" i="0">
              <a:solidFill>
                <a:srgbClr val="333333"/>
              </a:solidFill>
              <a:latin typeface="Open Sans"/>
              <a:ea typeface="Open Sans"/>
              <a:cs typeface="Open Sans"/>
              <a:sym typeface="Open Sans"/>
            </a:endParaRPr>
          </a:p>
        </p:txBody>
      </p:sp>
      <p:sp>
        <p:nvSpPr>
          <p:cNvPr id="597" name="Google Shape;597;p35"/>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598" name="Google Shape;598;p35"/>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599" name="Google Shape;599;p35"/>
          <p:cNvSpPr txBox="1"/>
          <p:nvPr/>
        </p:nvSpPr>
        <p:spPr>
          <a:xfrm>
            <a:off x="1789111" y="1632723"/>
            <a:ext cx="10018800" cy="3124200"/>
          </a:xfrm>
          <a:prstGeom prst="rect">
            <a:avLst/>
          </a:prstGeom>
          <a:noFill/>
          <a:ln>
            <a:noFill/>
          </a:ln>
        </p:spPr>
        <p:txBody>
          <a:bodyPr spcFirstLastPara="1" wrap="square" lIns="91425" tIns="45700" rIns="91425" bIns="45700" anchor="ctr" anchorCtr="0">
            <a:noAutofit/>
          </a:bodyPr>
          <a:lstStyle/>
          <a:p>
            <a:pPr marL="285750" marR="0" lvl="0" indent="-241300" algn="l" rtl="0">
              <a:spcBef>
                <a:spcPts val="0"/>
              </a:spcBef>
              <a:spcAft>
                <a:spcPts val="0"/>
              </a:spcAft>
              <a:buClr>
                <a:srgbClr val="1186C3"/>
              </a:buClr>
              <a:buSzPts val="2200"/>
              <a:buChar char="•"/>
            </a:pPr>
            <a:r>
              <a:rPr lang="en-US" sz="2200" i="0" cap="none">
                <a:solidFill>
                  <a:srgbClr val="444444"/>
                </a:solidFill>
              </a:rPr>
              <a:t>Request-response model is communication model in which the client sends requests to the server and the server responds to the requests. When the server receives a request, it decides how to respond, fetches the data, retrieves resource representation, prepares the response, and then sends the response to the client. Request-response is a stateless communication model and each request-response pair is independent of others.</a:t>
            </a:r>
            <a:endParaRPr sz="2200"/>
          </a:p>
          <a:p>
            <a:pPr marL="285750" marR="0" lvl="0" indent="-241300" algn="l" rtl="0">
              <a:spcBef>
                <a:spcPts val="1000"/>
              </a:spcBef>
              <a:spcAft>
                <a:spcPts val="0"/>
              </a:spcAft>
              <a:buClr>
                <a:srgbClr val="1186C3"/>
              </a:buClr>
              <a:buSzPts val="2200"/>
              <a:buChar char="•"/>
            </a:pPr>
            <a:r>
              <a:rPr lang="en-US" sz="2200" i="0" cap="none">
                <a:solidFill>
                  <a:srgbClr val="444444"/>
                </a:solidFill>
              </a:rPr>
              <a:t>HTTP works as a request-response protocol between a client and server. A web browser may be the client, and an application on a computer that hosts a web site may be the server.</a:t>
            </a:r>
            <a:endParaRPr sz="2200"/>
          </a:p>
          <a:p>
            <a:pPr marL="285750" marR="0" lvl="0" indent="-241300" algn="l" rtl="0">
              <a:spcBef>
                <a:spcPts val="1000"/>
              </a:spcBef>
              <a:spcAft>
                <a:spcPts val="0"/>
              </a:spcAft>
              <a:buClr>
                <a:srgbClr val="1186C3"/>
              </a:buClr>
              <a:buSzPts val="2200"/>
              <a:buChar char="•"/>
            </a:pPr>
            <a:r>
              <a:rPr lang="en-US" sz="2200" i="0" cap="none">
                <a:solidFill>
                  <a:srgbClr val="444444"/>
                </a:solidFill>
              </a:rPr>
              <a:t>Example: A client (browser) submits an HTTP request to the server; then the server returns a response to the client. The response contains status information about the request and may also contain the requested content.</a:t>
            </a:r>
            <a:endParaRPr sz="2200"/>
          </a:p>
          <a:p>
            <a:pPr marL="285750" marR="0" lvl="0" indent="-101600" algn="l" rtl="0">
              <a:spcBef>
                <a:spcPts val="1000"/>
              </a:spcBef>
              <a:spcAft>
                <a:spcPts val="0"/>
              </a:spcAft>
              <a:buClr>
                <a:srgbClr val="1186C3"/>
              </a:buClr>
              <a:buSzPts val="2900"/>
              <a:buFont typeface="Arial"/>
              <a:buNone/>
            </a:pPr>
            <a:endParaRPr sz="2200" cap="none">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
          <p:cNvSpPr txBox="1">
            <a:spLocks noGrp="1"/>
          </p:cNvSpPr>
          <p:nvPr>
            <p:ph type="title"/>
          </p:nvPr>
        </p:nvSpPr>
        <p:spPr>
          <a:xfrm>
            <a:off x="1484310" y="-218874"/>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IoT Equation</a:t>
            </a:r>
            <a:endParaRPr/>
          </a:p>
        </p:txBody>
      </p:sp>
      <p:pic>
        <p:nvPicPr>
          <p:cNvPr id="264" name="Google Shape;264;p5" descr="Internet of Things"/>
          <p:cNvPicPr preferRelativeResize="0"/>
          <p:nvPr/>
        </p:nvPicPr>
        <p:blipFill rotWithShape="1">
          <a:blip r:embed="rId3">
            <a:alphaModFix/>
          </a:blip>
          <a:srcRect/>
          <a:stretch/>
        </p:blipFill>
        <p:spPr>
          <a:xfrm>
            <a:off x="3348444" y="1933575"/>
            <a:ext cx="5534025" cy="299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22f0ad91450_0_46"/>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Request-Response Model</a:t>
            </a:r>
            <a:endParaRPr sz="2800" b="1" i="0">
              <a:solidFill>
                <a:srgbClr val="333333"/>
              </a:solidFill>
              <a:latin typeface="Open Sans"/>
              <a:ea typeface="Open Sans"/>
              <a:cs typeface="Open Sans"/>
              <a:sym typeface="Open Sans"/>
            </a:endParaRPr>
          </a:p>
        </p:txBody>
      </p:sp>
      <p:sp>
        <p:nvSpPr>
          <p:cNvPr id="605" name="Google Shape;605;g22f0ad91450_0_46"/>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06" name="Google Shape;606;g22f0ad91450_0_46"/>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07" name="Google Shape;607;g22f0ad91450_0_46"/>
          <p:cNvSpPr txBox="1"/>
          <p:nvPr/>
        </p:nvSpPr>
        <p:spPr>
          <a:xfrm>
            <a:off x="1789111" y="718323"/>
            <a:ext cx="10018800" cy="3124200"/>
          </a:xfrm>
          <a:prstGeom prst="rect">
            <a:avLst/>
          </a:prstGeom>
          <a:noFill/>
          <a:ln>
            <a:noFill/>
          </a:ln>
        </p:spPr>
        <p:txBody>
          <a:bodyPr spcFirstLastPara="1" wrap="square" lIns="91425" tIns="45700" rIns="91425" bIns="45700" anchor="ctr" anchorCtr="0">
            <a:noAutofit/>
          </a:bodyPr>
          <a:lstStyle/>
          <a:p>
            <a:pPr marL="285750" marR="0" lvl="0" indent="-311150" algn="l" rtl="0">
              <a:spcBef>
                <a:spcPts val="0"/>
              </a:spcBef>
              <a:spcAft>
                <a:spcPts val="0"/>
              </a:spcAft>
              <a:buClr>
                <a:srgbClr val="1186C3"/>
              </a:buClr>
              <a:buSzPts val="3300"/>
              <a:buChar char="•"/>
            </a:pPr>
            <a:r>
              <a:rPr lang="en-US" sz="2400" i="0" cap="none">
                <a:solidFill>
                  <a:srgbClr val="444444"/>
                </a:solidFill>
              </a:rPr>
              <a:t>Request-response is a stateless communication model and each request-response pair is independent of others.</a:t>
            </a:r>
            <a:endParaRPr sz="1800"/>
          </a:p>
          <a:p>
            <a:pPr marL="285750" marR="0" lvl="0" indent="-311150" algn="l" rtl="0">
              <a:spcBef>
                <a:spcPts val="1000"/>
              </a:spcBef>
              <a:spcAft>
                <a:spcPts val="0"/>
              </a:spcAft>
              <a:buClr>
                <a:srgbClr val="1186C3"/>
              </a:buClr>
              <a:buSzPts val="3300"/>
              <a:buChar char="•"/>
            </a:pPr>
            <a:r>
              <a:rPr lang="en-US" sz="2400" i="0" cap="none">
                <a:solidFill>
                  <a:srgbClr val="444444"/>
                </a:solidFill>
              </a:rPr>
              <a:t>HTTP works as a request-response protocol between a client and server. </a:t>
            </a:r>
            <a:endParaRPr sz="2400">
              <a:solidFill>
                <a:srgbClr val="444444"/>
              </a:solidFill>
            </a:endParaRPr>
          </a:p>
          <a:p>
            <a:pPr marL="457200" lvl="0" indent="-449580" algn="l" rtl="0">
              <a:spcBef>
                <a:spcPts val="1550"/>
              </a:spcBef>
              <a:spcAft>
                <a:spcPts val="0"/>
              </a:spcAft>
              <a:buClr>
                <a:srgbClr val="1186C3"/>
              </a:buClr>
              <a:buSzPts val="3480"/>
              <a:buChar char="•"/>
            </a:pPr>
            <a:r>
              <a:rPr lang="en-US" sz="2400">
                <a:solidFill>
                  <a:srgbClr val="404040"/>
                </a:solidFill>
              </a:rPr>
              <a:t>Example:When we search a query on a browser then the browser submits an HTTP request to the server and then the server returns a response to the browser(client).</a:t>
            </a:r>
            <a:endParaRPr sz="2400">
              <a:solidFill>
                <a:schemeClr val="dk1"/>
              </a:solidFill>
            </a:endParaRPr>
          </a:p>
          <a:p>
            <a:pPr marL="457200" marR="0" lvl="0" indent="0" algn="l" rtl="0">
              <a:spcBef>
                <a:spcPts val="1000"/>
              </a:spcBef>
              <a:spcAft>
                <a:spcPts val="0"/>
              </a:spcAft>
              <a:buNone/>
            </a:pPr>
            <a:endParaRPr sz="2400">
              <a:solidFill>
                <a:srgbClr val="444444"/>
              </a:solidFill>
            </a:endParaRPr>
          </a:p>
        </p:txBody>
      </p:sp>
      <p:pic>
        <p:nvPicPr>
          <p:cNvPr id="608" name="Google Shape;608;g22f0ad91450_0_46" descr="Logical Design of IoT"/>
          <p:cNvPicPr preferRelativeResize="0"/>
          <p:nvPr/>
        </p:nvPicPr>
        <p:blipFill rotWithShape="1">
          <a:blip r:embed="rId3">
            <a:alphaModFix/>
          </a:blip>
          <a:srcRect/>
          <a:stretch/>
        </p:blipFill>
        <p:spPr>
          <a:xfrm>
            <a:off x="2947481" y="3774333"/>
            <a:ext cx="8375514" cy="30350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7"/>
          <p:cNvSpPr txBox="1">
            <a:spLocks noGrp="1"/>
          </p:cNvSpPr>
          <p:nvPr>
            <p:ph type="title"/>
          </p:nvPr>
        </p:nvSpPr>
        <p:spPr>
          <a:xfrm>
            <a:off x="1484311" y="-72958"/>
            <a:ext cx="10707689" cy="63250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Publish-Subscribe Model</a:t>
            </a:r>
            <a:endParaRPr sz="2800" b="1" i="0">
              <a:solidFill>
                <a:srgbClr val="333333"/>
              </a:solidFill>
              <a:latin typeface="Open Sans"/>
              <a:ea typeface="Open Sans"/>
              <a:cs typeface="Open Sans"/>
              <a:sym typeface="Open Sans"/>
            </a:endParaRPr>
          </a:p>
        </p:txBody>
      </p:sp>
      <p:sp>
        <p:nvSpPr>
          <p:cNvPr id="614" name="Google Shape;614;p37"/>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15" name="Google Shape;615;p37"/>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pic>
        <p:nvPicPr>
          <p:cNvPr id="616" name="Google Shape;616;p37" descr="ps model"/>
          <p:cNvPicPr preferRelativeResize="0"/>
          <p:nvPr/>
        </p:nvPicPr>
        <p:blipFill rotWithShape="1">
          <a:blip r:embed="rId3">
            <a:alphaModFix/>
          </a:blip>
          <a:srcRect/>
          <a:stretch/>
        </p:blipFill>
        <p:spPr>
          <a:xfrm>
            <a:off x="2242450" y="867750"/>
            <a:ext cx="8926300" cy="4638100"/>
          </a:xfrm>
          <a:prstGeom prst="rect">
            <a:avLst/>
          </a:prstGeom>
          <a:noFill/>
          <a:ln>
            <a:noFill/>
          </a:ln>
        </p:spPr>
      </p:pic>
      <p:sp>
        <p:nvSpPr>
          <p:cNvPr id="617" name="Google Shape;617;p37"/>
          <p:cNvSpPr txBox="1"/>
          <p:nvPr/>
        </p:nvSpPr>
        <p:spPr>
          <a:xfrm>
            <a:off x="3774225" y="5623900"/>
            <a:ext cx="8926200" cy="9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orbel"/>
                <a:ea typeface="Corbel"/>
                <a:cs typeface="Corbel"/>
                <a:sym typeface="Corbel"/>
              </a:rPr>
              <a:t>Publishers: Sensors</a:t>
            </a:r>
            <a:endParaRPr sz="2000">
              <a:latin typeface="Corbel"/>
              <a:ea typeface="Corbel"/>
              <a:cs typeface="Corbel"/>
              <a:sym typeface="Corbel"/>
            </a:endParaRPr>
          </a:p>
          <a:p>
            <a:pPr marL="0" lvl="0" indent="0" algn="l" rtl="0">
              <a:spcBef>
                <a:spcPts val="0"/>
              </a:spcBef>
              <a:spcAft>
                <a:spcPts val="0"/>
              </a:spcAft>
              <a:buNone/>
            </a:pPr>
            <a:r>
              <a:rPr lang="en-US" sz="2000">
                <a:latin typeface="Corbel"/>
                <a:ea typeface="Corbel"/>
                <a:cs typeface="Corbel"/>
                <a:sym typeface="Corbel"/>
              </a:rPr>
              <a:t>Broker: Server</a:t>
            </a:r>
            <a:endParaRPr sz="2000">
              <a:latin typeface="Corbel"/>
              <a:ea typeface="Corbel"/>
              <a:cs typeface="Corbel"/>
              <a:sym typeface="Corbel"/>
            </a:endParaRPr>
          </a:p>
          <a:p>
            <a:pPr marL="0" lvl="0" indent="0" algn="l" rtl="0">
              <a:spcBef>
                <a:spcPts val="0"/>
              </a:spcBef>
              <a:spcAft>
                <a:spcPts val="0"/>
              </a:spcAft>
              <a:buNone/>
            </a:pPr>
            <a:r>
              <a:rPr lang="en-US" sz="2000">
                <a:latin typeface="Corbel"/>
                <a:ea typeface="Corbel"/>
                <a:cs typeface="Corbel"/>
                <a:sym typeface="Corbel"/>
              </a:rPr>
              <a:t>Consumers: IOT Applications through which users interact</a:t>
            </a:r>
            <a:endParaRPr sz="2000">
              <a:latin typeface="Corbel"/>
              <a:ea typeface="Corbel"/>
              <a:cs typeface="Corbel"/>
              <a:sym typeface="Corbe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22f0ad91450_0_54"/>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Publish-Subscribe Model</a:t>
            </a:r>
            <a:endParaRPr sz="2800" b="1" i="0">
              <a:solidFill>
                <a:srgbClr val="333333"/>
              </a:solidFill>
              <a:latin typeface="Open Sans"/>
              <a:ea typeface="Open Sans"/>
              <a:cs typeface="Open Sans"/>
              <a:sym typeface="Open Sans"/>
            </a:endParaRPr>
          </a:p>
        </p:txBody>
      </p:sp>
      <p:sp>
        <p:nvSpPr>
          <p:cNvPr id="623" name="Google Shape;623;g22f0ad91450_0_54"/>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24" name="Google Shape;624;g22f0ad91450_0_54"/>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25" name="Google Shape;625;g22f0ad91450_0_54"/>
          <p:cNvSpPr txBox="1"/>
          <p:nvPr/>
        </p:nvSpPr>
        <p:spPr>
          <a:xfrm>
            <a:off x="1789111" y="253014"/>
            <a:ext cx="10018800" cy="3124200"/>
          </a:xfrm>
          <a:prstGeom prst="rect">
            <a:avLst/>
          </a:prstGeom>
          <a:noFill/>
          <a:ln>
            <a:noFill/>
          </a:ln>
        </p:spPr>
        <p:txBody>
          <a:bodyPr spcFirstLastPara="1" wrap="square" lIns="91425" tIns="45700" rIns="91425" bIns="45700" anchor="ctr" anchorCtr="0">
            <a:noAutofit/>
          </a:bodyPr>
          <a:lstStyle/>
          <a:p>
            <a:pPr marL="285750" marR="0" lvl="0" indent="-311150" algn="l" rtl="0">
              <a:spcBef>
                <a:spcPts val="0"/>
              </a:spcBef>
              <a:spcAft>
                <a:spcPts val="0"/>
              </a:spcAft>
              <a:buClr>
                <a:srgbClr val="1186C3"/>
              </a:buClr>
              <a:buSzPts val="3300"/>
              <a:buFont typeface="Arial"/>
              <a:buChar char="•"/>
            </a:pPr>
            <a:r>
              <a:rPr lang="en-US" sz="2400" b="0" i="0" cap="none">
                <a:solidFill>
                  <a:srgbClr val="444444"/>
                </a:solidFill>
                <a:latin typeface="Open Sans"/>
                <a:ea typeface="Open Sans"/>
                <a:cs typeface="Open Sans"/>
                <a:sym typeface="Open Sans"/>
              </a:rPr>
              <a:t>Publish-Subscribe is a communication model that involves publishers, brokers and consumers. Publishers are the source of data. Publishers send the data to the topics which are managed by the broker. Publishers are not aware of the consumers. Consumers subscribe to the topics which are managed by the broker. When the broker receive data for a topic from the publisher, it sends the data to all the subscribed consumers.</a:t>
            </a:r>
            <a:endParaRPr sz="2400" cap="none">
              <a:solidFill>
                <a:schemeClr val="dk1"/>
              </a:solidFill>
              <a:latin typeface="Corbel"/>
              <a:ea typeface="Corbel"/>
              <a:cs typeface="Corbel"/>
              <a:sym typeface="Corbel"/>
            </a:endParaRPr>
          </a:p>
        </p:txBody>
      </p:sp>
      <p:pic>
        <p:nvPicPr>
          <p:cNvPr id="626" name="Google Shape;626;g22f0ad91450_0_54" descr="ps model"/>
          <p:cNvPicPr preferRelativeResize="0"/>
          <p:nvPr/>
        </p:nvPicPr>
        <p:blipFill rotWithShape="1">
          <a:blip r:embed="rId3">
            <a:alphaModFix/>
          </a:blip>
          <a:srcRect/>
          <a:stretch/>
        </p:blipFill>
        <p:spPr>
          <a:xfrm>
            <a:off x="3095625" y="3171217"/>
            <a:ext cx="6884953" cy="34986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8"/>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Publish-Subscribe Model</a:t>
            </a:r>
            <a:endParaRPr/>
          </a:p>
        </p:txBody>
      </p:sp>
      <p:sp>
        <p:nvSpPr>
          <p:cNvPr id="632" name="Google Shape;632;p38"/>
          <p:cNvSpPr txBox="1">
            <a:spLocks noGrp="1"/>
          </p:cNvSpPr>
          <p:nvPr>
            <p:ph type="body" idx="1"/>
          </p:nvPr>
        </p:nvSpPr>
        <p:spPr>
          <a:xfrm>
            <a:off x="1484311" y="2666999"/>
            <a:ext cx="10018800" cy="3124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rmAutofit lnSpcReduction="20000"/>
          </a:bodyPr>
          <a:lstStyle/>
          <a:p>
            <a:pPr marL="285750" lvl="0" indent="-285750" algn="l" rtl="0">
              <a:lnSpc>
                <a:spcPct val="107000"/>
              </a:lnSpc>
              <a:spcBef>
                <a:spcPts val="0"/>
              </a:spcBef>
              <a:spcAft>
                <a:spcPts val="0"/>
              </a:spcAft>
              <a:buSzPts val="3480"/>
              <a:buChar char="•"/>
            </a:pPr>
            <a:r>
              <a:rPr lang="en-US" b="1" i="1">
                <a:solidFill>
                  <a:srgbClr val="404040"/>
                </a:solidFill>
                <a:latin typeface="Arial"/>
                <a:ea typeface="Arial"/>
                <a:cs typeface="Arial"/>
                <a:sym typeface="Arial"/>
              </a:rPr>
              <a:t>Example</a:t>
            </a:r>
            <a:endParaRPr b="1" i="1">
              <a:solidFill>
                <a:srgbClr val="2F5496"/>
              </a:solidFill>
              <a:latin typeface="Calibri"/>
              <a:ea typeface="Calibri"/>
              <a:cs typeface="Calibri"/>
              <a:sym typeface="Calibri"/>
            </a:endParaRPr>
          </a:p>
          <a:p>
            <a:pPr marL="285750" lvl="0" indent="-285750" algn="l" rtl="0">
              <a:spcBef>
                <a:spcPts val="1550"/>
              </a:spcBef>
              <a:spcAft>
                <a:spcPts val="0"/>
              </a:spcAft>
              <a:buSzPts val="3480"/>
              <a:buChar char="•"/>
            </a:pPr>
            <a:r>
              <a:rPr lang="en-US">
                <a:solidFill>
                  <a:srgbClr val="404040"/>
                </a:solidFill>
                <a:latin typeface="Raleway"/>
                <a:ea typeface="Raleway"/>
                <a:cs typeface="Raleway"/>
                <a:sym typeface="Raleway"/>
              </a:rPr>
              <a:t>On the website many times we subscribed to their newsletters using our email address. these email addresses are managed by some third-party services and when a new article is published on the website it is directly sent to the broker and then the broker sends these new data or posts to all the subscribers.</a:t>
            </a:r>
            <a:endParaRPr>
              <a:latin typeface="Times New Roman"/>
              <a:ea typeface="Times New Roman"/>
              <a:cs typeface="Times New Roman"/>
              <a:sym typeface="Times New Roman"/>
            </a:endParaRPr>
          </a:p>
          <a:p>
            <a:pPr marL="285750" lvl="0" indent="-64770" algn="l" rtl="0">
              <a:spcBef>
                <a:spcPts val="2280"/>
              </a:spcBef>
              <a:spcAft>
                <a:spcPts val="0"/>
              </a:spcAft>
              <a:buSzPts val="348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9"/>
          <p:cNvSpPr txBox="1">
            <a:spLocks noGrp="1"/>
          </p:cNvSpPr>
          <p:nvPr>
            <p:ph type="title"/>
          </p:nvPr>
        </p:nvSpPr>
        <p:spPr>
          <a:xfrm>
            <a:off x="1484311" y="-72958"/>
            <a:ext cx="10707689" cy="63250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Push-Pull Model</a:t>
            </a:r>
            <a:endParaRPr sz="2800" b="1" i="0">
              <a:solidFill>
                <a:srgbClr val="333333"/>
              </a:solidFill>
              <a:latin typeface="Open Sans"/>
              <a:ea typeface="Open Sans"/>
              <a:cs typeface="Open Sans"/>
              <a:sym typeface="Open Sans"/>
            </a:endParaRPr>
          </a:p>
        </p:txBody>
      </p:sp>
      <p:sp>
        <p:nvSpPr>
          <p:cNvPr id="638" name="Google Shape;638;p39"/>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39" name="Google Shape;639;p39"/>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pic>
        <p:nvPicPr>
          <p:cNvPr id="640" name="Google Shape;640;p39" descr="pp model"/>
          <p:cNvPicPr preferRelativeResize="0"/>
          <p:nvPr/>
        </p:nvPicPr>
        <p:blipFill rotWithShape="1">
          <a:blip r:embed="rId3">
            <a:alphaModFix/>
          </a:blip>
          <a:srcRect/>
          <a:stretch/>
        </p:blipFill>
        <p:spPr>
          <a:xfrm>
            <a:off x="2226900" y="2147600"/>
            <a:ext cx="8615275" cy="5306350"/>
          </a:xfrm>
          <a:prstGeom prst="rect">
            <a:avLst/>
          </a:prstGeom>
          <a:noFill/>
          <a:ln>
            <a:noFill/>
          </a:ln>
        </p:spPr>
      </p:pic>
      <p:sp>
        <p:nvSpPr>
          <p:cNvPr id="641" name="Google Shape;641;p39"/>
          <p:cNvSpPr txBox="1"/>
          <p:nvPr/>
        </p:nvSpPr>
        <p:spPr>
          <a:xfrm>
            <a:off x="1789100" y="634019"/>
            <a:ext cx="10018800" cy="1368000"/>
          </a:xfrm>
          <a:prstGeom prst="rect">
            <a:avLst/>
          </a:prstGeom>
          <a:noFill/>
          <a:ln>
            <a:noFill/>
          </a:ln>
        </p:spPr>
        <p:txBody>
          <a:bodyPr spcFirstLastPara="1" wrap="square" lIns="91425" tIns="45700" rIns="91425" bIns="45700" anchor="ctr" anchorCtr="0">
            <a:noAutofit/>
          </a:bodyPr>
          <a:lstStyle/>
          <a:p>
            <a:pPr marL="285750" marR="0" lvl="0" indent="-254000" algn="l" rtl="0">
              <a:spcBef>
                <a:spcPts val="0"/>
              </a:spcBef>
              <a:spcAft>
                <a:spcPts val="0"/>
              </a:spcAft>
              <a:buClr>
                <a:srgbClr val="1186C3"/>
              </a:buClr>
              <a:buSzPts val="2400"/>
              <a:buChar char="•"/>
            </a:pPr>
            <a:r>
              <a:rPr lang="en-US" sz="2400" i="0" cap="none">
                <a:solidFill>
                  <a:srgbClr val="444444"/>
                </a:solidFill>
              </a:rPr>
              <a:t>Queues help in decoupling the messaging between the Producers and Consumers. </a:t>
            </a:r>
            <a:endParaRPr sz="2400" i="0" cap="none">
              <a:solidFill>
                <a:srgbClr val="444444"/>
              </a:solidFill>
            </a:endParaRPr>
          </a:p>
          <a:p>
            <a:pPr marL="285750" marR="0" lvl="0" indent="-254000" algn="l" rtl="0">
              <a:spcBef>
                <a:spcPts val="0"/>
              </a:spcBef>
              <a:spcAft>
                <a:spcPts val="0"/>
              </a:spcAft>
              <a:buClr>
                <a:srgbClr val="1186C3"/>
              </a:buClr>
              <a:buSzPts val="2400"/>
              <a:buChar char="•"/>
            </a:pPr>
            <a:r>
              <a:rPr lang="en-US" sz="2400" i="0" cap="none">
                <a:solidFill>
                  <a:srgbClr val="444444"/>
                </a:solidFill>
              </a:rPr>
              <a:t>Queues also act as a buffer which helps whenever there is a mismatch between the rate at which the producers push data and the rate rate at which the consumer pull data.</a:t>
            </a:r>
            <a:endParaRPr sz="2400" cap="none">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2f0ad91450_0_62"/>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Push-Pull Model</a:t>
            </a:r>
            <a:endParaRPr sz="2800" b="1" i="0">
              <a:solidFill>
                <a:srgbClr val="333333"/>
              </a:solidFill>
              <a:latin typeface="Open Sans"/>
              <a:ea typeface="Open Sans"/>
              <a:cs typeface="Open Sans"/>
              <a:sym typeface="Open Sans"/>
            </a:endParaRPr>
          </a:p>
        </p:txBody>
      </p:sp>
      <p:sp>
        <p:nvSpPr>
          <p:cNvPr id="647" name="Google Shape;647;g22f0ad91450_0_62"/>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48" name="Google Shape;648;g22f0ad91450_0_62"/>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49" name="Google Shape;649;g22f0ad91450_0_62"/>
          <p:cNvSpPr txBox="1"/>
          <p:nvPr/>
        </p:nvSpPr>
        <p:spPr>
          <a:xfrm>
            <a:off x="1789111" y="634014"/>
            <a:ext cx="10018800" cy="3124200"/>
          </a:xfrm>
          <a:prstGeom prst="rect">
            <a:avLst/>
          </a:prstGeom>
          <a:noFill/>
          <a:ln>
            <a:noFill/>
          </a:ln>
        </p:spPr>
        <p:txBody>
          <a:bodyPr spcFirstLastPara="1" wrap="square" lIns="91425" tIns="45700" rIns="91425" bIns="45700" anchor="ctr" anchorCtr="0">
            <a:noAutofit/>
          </a:bodyPr>
          <a:lstStyle/>
          <a:p>
            <a:pPr marL="285750" marR="0" lvl="0" indent="-254000" algn="l" rtl="0">
              <a:spcBef>
                <a:spcPts val="0"/>
              </a:spcBef>
              <a:spcAft>
                <a:spcPts val="0"/>
              </a:spcAft>
              <a:buClr>
                <a:srgbClr val="1186C3"/>
              </a:buClr>
              <a:buSzPts val="2400"/>
              <a:buChar char="•"/>
            </a:pPr>
            <a:r>
              <a:rPr lang="en-US" sz="2400" i="0" cap="none">
                <a:solidFill>
                  <a:srgbClr val="444444"/>
                </a:solidFill>
              </a:rPr>
              <a:t>Push-Pull is a communication model in which the data producers push the data to queues and the consumers Pull the data from the Queues. Producers do not need to be aware of the consumers. Queues help in decoupling the messaging between the Producers and Consumers. Queues also act as a buffer which helps in situations when there is a mismatch between the rate at which the producers push data and the rate rate at which the consumer pull data.</a:t>
            </a:r>
            <a:endParaRPr sz="2400" cap="none">
              <a:solidFill>
                <a:schemeClr val="dk1"/>
              </a:solidFill>
            </a:endParaRPr>
          </a:p>
        </p:txBody>
      </p:sp>
      <p:pic>
        <p:nvPicPr>
          <p:cNvPr id="650" name="Google Shape;650;g22f0ad91450_0_62" descr="pp model"/>
          <p:cNvPicPr preferRelativeResize="0"/>
          <p:nvPr/>
        </p:nvPicPr>
        <p:blipFill rotWithShape="1">
          <a:blip r:embed="rId3">
            <a:alphaModFix/>
          </a:blip>
          <a:srcRect/>
          <a:stretch/>
        </p:blipFill>
        <p:spPr>
          <a:xfrm>
            <a:off x="3143250" y="3643947"/>
            <a:ext cx="6742430" cy="3124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Push Pull Model</a:t>
            </a:r>
            <a:endParaRPr/>
          </a:p>
        </p:txBody>
      </p:sp>
      <p:sp>
        <p:nvSpPr>
          <p:cNvPr id="656" name="Google Shape;656;p40"/>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p>
            <a:pPr marL="285750" lvl="0" indent="-285750" algn="l" rtl="0">
              <a:lnSpc>
                <a:spcPct val="107000"/>
              </a:lnSpc>
              <a:spcBef>
                <a:spcPts val="0"/>
              </a:spcBef>
              <a:spcAft>
                <a:spcPts val="0"/>
              </a:spcAft>
              <a:buSzPts val="3480"/>
              <a:buChar char="•"/>
            </a:pPr>
            <a:r>
              <a:rPr lang="en-US" b="1" i="1">
                <a:solidFill>
                  <a:srgbClr val="404040"/>
                </a:solidFill>
                <a:latin typeface="Arial"/>
                <a:ea typeface="Arial"/>
                <a:cs typeface="Arial"/>
                <a:sym typeface="Arial"/>
              </a:rPr>
              <a:t>Example</a:t>
            </a:r>
            <a:endParaRPr b="1" i="1">
              <a:solidFill>
                <a:srgbClr val="2F5496"/>
              </a:solidFill>
              <a:latin typeface="Arial"/>
              <a:ea typeface="Arial"/>
              <a:cs typeface="Arial"/>
              <a:sym typeface="Arial"/>
            </a:endParaRPr>
          </a:p>
          <a:p>
            <a:pPr marL="285750" lvl="0" indent="-285750" algn="l" rtl="0">
              <a:spcBef>
                <a:spcPts val="1550"/>
              </a:spcBef>
              <a:spcAft>
                <a:spcPts val="0"/>
              </a:spcAft>
              <a:buSzPts val="3480"/>
              <a:buChar char="•"/>
            </a:pPr>
            <a:r>
              <a:rPr lang="en-US">
                <a:solidFill>
                  <a:srgbClr val="404040"/>
                </a:solidFill>
                <a:latin typeface="Arial"/>
                <a:ea typeface="Arial"/>
                <a:cs typeface="Arial"/>
                <a:sym typeface="Arial"/>
              </a:rPr>
              <a:t>When we visit a website we see a number of posts that are published in a queue and according to our requirements, we click on a post and start reading it.</a:t>
            </a:r>
            <a:endParaRPr>
              <a:latin typeface="Arial"/>
              <a:ea typeface="Arial"/>
              <a:cs typeface="Arial"/>
              <a:sym typeface="Arial"/>
            </a:endParaRPr>
          </a:p>
          <a:p>
            <a:pPr marL="285750" lvl="0" indent="-64770" algn="l" rtl="0">
              <a:spcBef>
                <a:spcPts val="2280"/>
              </a:spcBef>
              <a:spcAft>
                <a:spcPts val="0"/>
              </a:spcAft>
              <a:buSzPts val="3480"/>
              <a:buNone/>
            </a:pP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1"/>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Exclusive Pair Model</a:t>
            </a:r>
            <a:endParaRPr sz="2800" b="1" i="0">
              <a:solidFill>
                <a:srgbClr val="333333"/>
              </a:solidFill>
              <a:latin typeface="Open Sans"/>
              <a:ea typeface="Open Sans"/>
              <a:cs typeface="Open Sans"/>
              <a:sym typeface="Open Sans"/>
            </a:endParaRPr>
          </a:p>
        </p:txBody>
      </p:sp>
      <p:sp>
        <p:nvSpPr>
          <p:cNvPr id="662" name="Google Shape;662;p41"/>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63" name="Google Shape;663;p41"/>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64" name="Google Shape;664;p41"/>
          <p:cNvSpPr txBox="1"/>
          <p:nvPr/>
        </p:nvSpPr>
        <p:spPr>
          <a:xfrm>
            <a:off x="1789111" y="405414"/>
            <a:ext cx="10018800" cy="3124200"/>
          </a:xfrm>
          <a:prstGeom prst="rect">
            <a:avLst/>
          </a:prstGeom>
          <a:noFill/>
          <a:ln>
            <a:noFill/>
          </a:ln>
        </p:spPr>
        <p:txBody>
          <a:bodyPr spcFirstLastPara="1" wrap="square" lIns="91425" tIns="45700" rIns="91425" bIns="45700" anchor="ctr" anchorCtr="0">
            <a:noAutofit/>
          </a:bodyPr>
          <a:lstStyle/>
          <a:p>
            <a:pPr marL="457200" marR="0" lvl="0" indent="-381000" algn="l" rtl="0">
              <a:spcBef>
                <a:spcPts val="0"/>
              </a:spcBef>
              <a:spcAft>
                <a:spcPts val="0"/>
              </a:spcAft>
              <a:buClr>
                <a:srgbClr val="444444"/>
              </a:buClr>
              <a:buSzPts val="2400"/>
              <a:buChar char="●"/>
            </a:pPr>
            <a:r>
              <a:rPr lang="en-US" sz="2400" i="0" cap="none">
                <a:solidFill>
                  <a:srgbClr val="444444"/>
                </a:solidFill>
              </a:rPr>
              <a:t>Exclusive Pair is a bidirectional, fully duplex communication model that uses a persistent connection between the client and server. </a:t>
            </a:r>
            <a:endParaRPr sz="2400" i="0" cap="none">
              <a:solidFill>
                <a:srgbClr val="444444"/>
              </a:solidFill>
            </a:endParaRPr>
          </a:p>
          <a:p>
            <a:pPr marL="457200" marR="0" lvl="0" indent="-381000" algn="l" rtl="0">
              <a:spcBef>
                <a:spcPts val="0"/>
              </a:spcBef>
              <a:spcAft>
                <a:spcPts val="0"/>
              </a:spcAft>
              <a:buClr>
                <a:srgbClr val="444444"/>
              </a:buClr>
              <a:buSzPts val="2400"/>
              <a:buChar char="●"/>
            </a:pPr>
            <a:r>
              <a:rPr lang="en-US" sz="2400" i="0" cap="none">
                <a:solidFill>
                  <a:srgbClr val="444444"/>
                </a:solidFill>
              </a:rPr>
              <a:t>Exclusive pair is stateful communication model and the server is aware of all the open connections.</a:t>
            </a:r>
            <a:endParaRPr sz="2400" cap="none">
              <a:solidFill>
                <a:schemeClr val="dk1"/>
              </a:solidFill>
            </a:endParaRPr>
          </a:p>
        </p:txBody>
      </p:sp>
      <p:pic>
        <p:nvPicPr>
          <p:cNvPr id="665" name="Google Shape;665;p41" descr="ep model"/>
          <p:cNvPicPr preferRelativeResize="0"/>
          <p:nvPr/>
        </p:nvPicPr>
        <p:blipFill rotWithShape="1">
          <a:blip r:embed="rId3">
            <a:alphaModFix/>
          </a:blip>
          <a:srcRect/>
          <a:stretch/>
        </p:blipFill>
        <p:spPr>
          <a:xfrm>
            <a:off x="3329000" y="2903774"/>
            <a:ext cx="6932599" cy="4044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2f0ad91450_0_70"/>
          <p:cNvSpPr txBox="1">
            <a:spLocks noGrp="1"/>
          </p:cNvSpPr>
          <p:nvPr>
            <p:ph type="title"/>
          </p:nvPr>
        </p:nvSpPr>
        <p:spPr>
          <a:xfrm>
            <a:off x="1484311" y="-72958"/>
            <a:ext cx="10707600" cy="632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Models: </a:t>
            </a:r>
            <a:r>
              <a:rPr lang="en-US" sz="2800" b="1" i="0">
                <a:solidFill>
                  <a:srgbClr val="444444"/>
                </a:solidFill>
                <a:latin typeface="Open Sans"/>
                <a:ea typeface="Open Sans"/>
                <a:cs typeface="Open Sans"/>
                <a:sym typeface="Open Sans"/>
              </a:rPr>
              <a:t>Exclusive Pair Model</a:t>
            </a:r>
            <a:endParaRPr sz="2800" b="1" i="0">
              <a:solidFill>
                <a:srgbClr val="333333"/>
              </a:solidFill>
              <a:latin typeface="Open Sans"/>
              <a:ea typeface="Open Sans"/>
              <a:cs typeface="Open Sans"/>
              <a:sym typeface="Open Sans"/>
            </a:endParaRPr>
          </a:p>
        </p:txBody>
      </p:sp>
      <p:sp>
        <p:nvSpPr>
          <p:cNvPr id="671" name="Google Shape;671;g22f0ad91450_0_70"/>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72" name="Google Shape;672;g22f0ad91450_0_70"/>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73" name="Google Shape;673;g22f0ad91450_0_70"/>
          <p:cNvSpPr txBox="1"/>
          <p:nvPr/>
        </p:nvSpPr>
        <p:spPr>
          <a:xfrm>
            <a:off x="1789111" y="405414"/>
            <a:ext cx="10018800" cy="3124200"/>
          </a:xfrm>
          <a:prstGeom prst="rect">
            <a:avLst/>
          </a:prstGeom>
          <a:noFill/>
          <a:ln>
            <a:noFill/>
          </a:ln>
        </p:spPr>
        <p:txBody>
          <a:bodyPr spcFirstLastPara="1" wrap="square" lIns="91425" tIns="45700" rIns="91425" bIns="45700" anchor="ctr" anchorCtr="0">
            <a:noAutofit/>
          </a:bodyPr>
          <a:lstStyle/>
          <a:p>
            <a:pPr marL="457200" marR="0" lvl="0" indent="-381000" algn="l" rtl="0">
              <a:spcBef>
                <a:spcPts val="0"/>
              </a:spcBef>
              <a:spcAft>
                <a:spcPts val="0"/>
              </a:spcAft>
              <a:buClr>
                <a:srgbClr val="444444"/>
              </a:buClr>
              <a:buSzPts val="2400"/>
              <a:buChar char="●"/>
            </a:pPr>
            <a:r>
              <a:rPr lang="en-US" sz="2400" i="0" cap="none">
                <a:solidFill>
                  <a:srgbClr val="444444"/>
                </a:solidFill>
              </a:rPr>
              <a:t>Exclusive Pair is a bidirectional, fully duplex communication model that uses a persistent connection between the client and server. </a:t>
            </a:r>
            <a:endParaRPr sz="2400" i="0" cap="none">
              <a:solidFill>
                <a:srgbClr val="444444"/>
              </a:solidFill>
            </a:endParaRPr>
          </a:p>
          <a:p>
            <a:pPr marL="457200" marR="0" lvl="0" indent="-381000" algn="l" rtl="0">
              <a:spcBef>
                <a:spcPts val="0"/>
              </a:spcBef>
              <a:spcAft>
                <a:spcPts val="0"/>
              </a:spcAft>
              <a:buClr>
                <a:srgbClr val="444444"/>
              </a:buClr>
              <a:buSzPts val="2400"/>
              <a:buChar char="●"/>
            </a:pPr>
            <a:r>
              <a:rPr lang="en-US" sz="2400" i="0" cap="none">
                <a:solidFill>
                  <a:srgbClr val="444444"/>
                </a:solidFill>
              </a:rPr>
              <a:t>Connection is set</a:t>
            </a:r>
            <a:r>
              <a:rPr lang="en-US" sz="2400">
                <a:solidFill>
                  <a:srgbClr val="444444"/>
                </a:solidFill>
              </a:rPr>
              <a:t> up</a:t>
            </a:r>
            <a:r>
              <a:rPr lang="en-US" sz="2400" i="0" cap="none">
                <a:solidFill>
                  <a:srgbClr val="444444"/>
                </a:solidFill>
              </a:rPr>
              <a:t>, it remains open until the client sends a request to close the connection. Client and server can send messages to each other after connection i</a:t>
            </a:r>
            <a:r>
              <a:rPr lang="en-US" sz="2400">
                <a:solidFill>
                  <a:srgbClr val="444444"/>
                </a:solidFill>
              </a:rPr>
              <a:t>s</a:t>
            </a:r>
            <a:r>
              <a:rPr lang="en-US" sz="2400" i="0" cap="none">
                <a:solidFill>
                  <a:srgbClr val="444444"/>
                </a:solidFill>
              </a:rPr>
              <a:t> setup. Exclusive pair is stateful communication model and the server is aware of all the open connections.</a:t>
            </a:r>
            <a:endParaRPr sz="2400" cap="none">
              <a:solidFill>
                <a:schemeClr val="dk1"/>
              </a:solidFill>
            </a:endParaRPr>
          </a:p>
        </p:txBody>
      </p:sp>
      <p:pic>
        <p:nvPicPr>
          <p:cNvPr id="674" name="Google Shape;674;g22f0ad91450_0_70" descr="ep model"/>
          <p:cNvPicPr preferRelativeResize="0"/>
          <p:nvPr/>
        </p:nvPicPr>
        <p:blipFill rotWithShape="1">
          <a:blip r:embed="rId3">
            <a:alphaModFix/>
          </a:blip>
          <a:srcRect/>
          <a:stretch/>
        </p:blipFill>
        <p:spPr>
          <a:xfrm>
            <a:off x="3328988" y="3386137"/>
            <a:ext cx="6932613" cy="356254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title"/>
          </p:nvPr>
        </p:nvSpPr>
        <p:spPr>
          <a:xfrm>
            <a:off x="1484311" y="-72958"/>
            <a:ext cx="10707689" cy="63250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33"/>
              </a:buClr>
              <a:buSzPts val="2800"/>
              <a:buFont typeface="Open Sans"/>
              <a:buNone/>
            </a:pPr>
            <a:r>
              <a:rPr lang="en-US" sz="2800" b="1" i="0">
                <a:solidFill>
                  <a:srgbClr val="333333"/>
                </a:solidFill>
                <a:latin typeface="Open Sans"/>
                <a:ea typeface="Open Sans"/>
                <a:cs typeface="Open Sans"/>
                <a:sym typeface="Open Sans"/>
              </a:rPr>
              <a:t>IoT Communication APIs</a:t>
            </a:r>
            <a:endParaRPr/>
          </a:p>
        </p:txBody>
      </p:sp>
      <p:sp>
        <p:nvSpPr>
          <p:cNvPr id="680" name="Google Shape;680;p42"/>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81" name="Google Shape;681;p42"/>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82" name="Google Shape;682;p42"/>
          <p:cNvSpPr txBox="1"/>
          <p:nvPr/>
        </p:nvSpPr>
        <p:spPr>
          <a:xfrm>
            <a:off x="1713650" y="928925"/>
            <a:ext cx="9789300" cy="52818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rgbClr val="333333"/>
                </a:solidFill>
                <a:highlight>
                  <a:schemeClr val="lt2"/>
                </a:highlight>
              </a:rPr>
              <a:t>API provides unified interface to access server resources</a:t>
            </a:r>
            <a:endParaRPr sz="2400">
              <a:solidFill>
                <a:srgbClr val="333333"/>
              </a:solidFill>
              <a:highlight>
                <a:schemeClr val="lt2"/>
              </a:highlight>
            </a:endParaRPr>
          </a:p>
          <a:p>
            <a:pPr marL="0" lvl="0" indent="0" algn="l" rtl="0">
              <a:lnSpc>
                <a:spcPct val="115000"/>
              </a:lnSpc>
              <a:spcBef>
                <a:spcPts val="1000"/>
              </a:spcBef>
              <a:spcAft>
                <a:spcPts val="0"/>
              </a:spcAft>
              <a:buNone/>
            </a:pPr>
            <a:r>
              <a:rPr lang="en-US" sz="2400">
                <a:solidFill>
                  <a:srgbClr val="333333"/>
                </a:solidFill>
                <a:highlight>
                  <a:schemeClr val="lt2"/>
                </a:highlight>
              </a:rPr>
              <a:t>APIs act as a point of interaction between the IoT devices and the Internet and/or other elements within the network.</a:t>
            </a:r>
            <a:endParaRPr sz="2400">
              <a:solidFill>
                <a:srgbClr val="333333"/>
              </a:solidFill>
              <a:highlight>
                <a:schemeClr val="lt2"/>
              </a:highlight>
            </a:endParaRPr>
          </a:p>
          <a:p>
            <a:pPr marL="0" lvl="0" indent="0" algn="l" rtl="0">
              <a:lnSpc>
                <a:spcPct val="115000"/>
              </a:lnSpc>
              <a:spcBef>
                <a:spcPts val="1000"/>
              </a:spcBef>
              <a:spcAft>
                <a:spcPts val="0"/>
              </a:spcAft>
              <a:buNone/>
            </a:pPr>
            <a:r>
              <a:rPr lang="en-US" sz="2400">
                <a:solidFill>
                  <a:srgbClr val="333333"/>
                </a:solidFill>
                <a:highlight>
                  <a:schemeClr val="lt2"/>
                </a:highlight>
              </a:rPr>
              <a:t> </a:t>
            </a:r>
            <a:endParaRPr sz="2400">
              <a:solidFill>
                <a:srgbClr val="333333"/>
              </a:solidFill>
              <a:highlight>
                <a:schemeClr val="lt2"/>
              </a:highlight>
            </a:endParaRPr>
          </a:p>
          <a:p>
            <a:pPr marL="0" lvl="0" indent="0" algn="l" rtl="0">
              <a:lnSpc>
                <a:spcPct val="115000"/>
              </a:lnSpc>
              <a:spcBef>
                <a:spcPts val="1000"/>
              </a:spcBef>
              <a:spcAft>
                <a:spcPts val="0"/>
              </a:spcAft>
              <a:buNone/>
            </a:pPr>
            <a:r>
              <a:rPr lang="en-US" sz="2400">
                <a:solidFill>
                  <a:srgbClr val="333333"/>
                </a:solidFill>
                <a:highlight>
                  <a:schemeClr val="lt2"/>
                </a:highlight>
              </a:rPr>
              <a:t>In IoT there two types of communication APIs. They are:</a:t>
            </a:r>
            <a:endParaRPr sz="2400">
              <a:solidFill>
                <a:srgbClr val="333333"/>
              </a:solidFill>
              <a:highlight>
                <a:schemeClr val="lt2"/>
              </a:highlight>
            </a:endParaRPr>
          </a:p>
          <a:p>
            <a:pPr marL="457200" lvl="0" indent="-381000" algn="l" rtl="0">
              <a:lnSpc>
                <a:spcPct val="115000"/>
              </a:lnSpc>
              <a:spcBef>
                <a:spcPts val="1000"/>
              </a:spcBef>
              <a:spcAft>
                <a:spcPts val="0"/>
              </a:spcAft>
              <a:buClr>
                <a:srgbClr val="333333"/>
              </a:buClr>
              <a:buSzPts val="2400"/>
              <a:buChar char="●"/>
            </a:pPr>
            <a:r>
              <a:rPr lang="en-US" sz="2400">
                <a:solidFill>
                  <a:srgbClr val="333333"/>
                </a:solidFill>
                <a:highlight>
                  <a:schemeClr val="lt2"/>
                </a:highlight>
              </a:rPr>
              <a:t>REST-based communication APIs</a:t>
            </a:r>
            <a:endParaRPr sz="2400">
              <a:solidFill>
                <a:srgbClr val="333333"/>
              </a:solidFill>
              <a:highlight>
                <a:schemeClr val="lt2"/>
              </a:highlight>
            </a:endParaRPr>
          </a:p>
          <a:p>
            <a:pPr marL="457200" lvl="0" indent="-381000" algn="l" rtl="0">
              <a:lnSpc>
                <a:spcPct val="115000"/>
              </a:lnSpc>
              <a:spcBef>
                <a:spcPts val="0"/>
              </a:spcBef>
              <a:spcAft>
                <a:spcPts val="0"/>
              </a:spcAft>
              <a:buClr>
                <a:srgbClr val="333333"/>
              </a:buClr>
              <a:buSzPts val="2400"/>
              <a:buChar char="●"/>
            </a:pPr>
            <a:r>
              <a:rPr lang="en-US" sz="2400">
                <a:solidFill>
                  <a:srgbClr val="333333"/>
                </a:solidFill>
                <a:highlight>
                  <a:schemeClr val="lt2"/>
                </a:highlight>
              </a:rPr>
              <a:t>WebSocket-based communication APIs</a:t>
            </a:r>
            <a:endParaRPr sz="2400">
              <a:solidFill>
                <a:srgbClr val="333333"/>
              </a:solidFill>
              <a:highlight>
                <a:schemeClr val="lt2"/>
              </a:highlight>
            </a:endParaRPr>
          </a:p>
          <a:p>
            <a:pPr marL="457200" lvl="0" indent="0" algn="l" rtl="0">
              <a:spcBef>
                <a:spcPts val="1000"/>
              </a:spcBef>
              <a:spcAft>
                <a:spcPts val="0"/>
              </a:spcAft>
              <a:buNone/>
            </a:pPr>
            <a:endParaRPr sz="2400">
              <a:highlight>
                <a:schemeClr val="lt2"/>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6"/>
          <p:cNvSpPr txBox="1">
            <a:spLocks noGrp="1"/>
          </p:cNvSpPr>
          <p:nvPr>
            <p:ph type="title"/>
          </p:nvPr>
        </p:nvSpPr>
        <p:spPr>
          <a:xfrm>
            <a:off x="1484311" y="76200"/>
            <a:ext cx="10018800" cy="1752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333333"/>
              </a:buClr>
              <a:buSzPct val="100000"/>
              <a:buFont typeface="Open Sans"/>
              <a:buNone/>
            </a:pPr>
            <a:r>
              <a:rPr lang="en-US" b="1" i="0">
                <a:solidFill>
                  <a:srgbClr val="333333"/>
                </a:solidFill>
                <a:latin typeface="Open Sans"/>
                <a:ea typeface="Open Sans"/>
                <a:cs typeface="Open Sans"/>
                <a:sym typeface="Open Sans"/>
              </a:rPr>
              <a:t>How can Internet of things help?</a:t>
            </a:r>
            <a:endParaRPr b="1" i="0">
              <a:solidFill>
                <a:srgbClr val="333333"/>
              </a:solidFill>
              <a:latin typeface="Open Sans"/>
              <a:ea typeface="Open Sans"/>
              <a:cs typeface="Open Sans"/>
              <a:sym typeface="Open Sans"/>
            </a:endParaRPr>
          </a:p>
          <a:p>
            <a:pPr marL="0" lvl="0" indent="0" algn="ctr" rtl="0">
              <a:spcBef>
                <a:spcPts val="0"/>
              </a:spcBef>
              <a:spcAft>
                <a:spcPts val="0"/>
              </a:spcAft>
              <a:buClr>
                <a:srgbClr val="333333"/>
              </a:buClr>
              <a:buSzPct val="100000"/>
              <a:buFont typeface="Open Sans"/>
              <a:buNone/>
            </a:pPr>
            <a:r>
              <a:rPr lang="en-US" b="1">
                <a:solidFill>
                  <a:srgbClr val="333333"/>
                </a:solidFill>
                <a:latin typeface="Open Sans"/>
                <a:ea typeface="Open Sans"/>
                <a:cs typeface="Open Sans"/>
                <a:sym typeface="Open Sans"/>
              </a:rPr>
              <a:t>Benefits of IoT</a:t>
            </a:r>
            <a:br>
              <a:rPr lang="en-US" b="1" i="0">
                <a:solidFill>
                  <a:srgbClr val="333333"/>
                </a:solidFill>
                <a:latin typeface="Open Sans"/>
                <a:ea typeface="Open Sans"/>
                <a:cs typeface="Open Sans"/>
                <a:sym typeface="Open Sans"/>
              </a:rPr>
            </a:br>
            <a:endParaRPr b="1"/>
          </a:p>
        </p:txBody>
      </p:sp>
      <p:sp>
        <p:nvSpPr>
          <p:cNvPr id="270" name="Google Shape;270;p6"/>
          <p:cNvSpPr txBox="1">
            <a:spLocks noGrp="1"/>
          </p:cNvSpPr>
          <p:nvPr>
            <p:ph type="body" idx="1"/>
          </p:nvPr>
        </p:nvSpPr>
        <p:spPr>
          <a:xfrm>
            <a:off x="1216100" y="2743200"/>
            <a:ext cx="10975800" cy="3124200"/>
          </a:xfrm>
          <a:prstGeom prst="rect">
            <a:avLst/>
          </a:prstGeom>
          <a:noFill/>
          <a:ln>
            <a:noFill/>
          </a:ln>
        </p:spPr>
        <p:txBody>
          <a:bodyPr spcFirstLastPara="1" wrap="square" lIns="91425" tIns="45700" rIns="91425" bIns="45700" anchor="ctr" anchorCtr="0">
            <a:noAutofit/>
          </a:bodyPr>
          <a:lstStyle/>
          <a:p>
            <a:pPr marL="285750" lvl="0" indent="-233743" algn="l" rtl="0">
              <a:lnSpc>
                <a:spcPct val="80000"/>
              </a:lnSpc>
              <a:spcBef>
                <a:spcPts val="0"/>
              </a:spcBef>
              <a:spcAft>
                <a:spcPts val="0"/>
              </a:spcAft>
              <a:buClr>
                <a:schemeClr val="dk1"/>
              </a:buClr>
              <a:buSzPts val="2400"/>
              <a:buChar char="●"/>
            </a:pPr>
            <a:r>
              <a:rPr lang="en-US" b="1" i="0">
                <a:latin typeface="Arial"/>
                <a:ea typeface="Arial"/>
                <a:cs typeface="Arial"/>
                <a:sym typeface="Arial"/>
              </a:rPr>
              <a:t>IoT platforms can help organizations reduce cost </a:t>
            </a:r>
            <a:endParaRPr b="1" i="0">
              <a:latin typeface="Arial"/>
              <a:ea typeface="Arial"/>
              <a:cs typeface="Arial"/>
              <a:sym typeface="Arial"/>
            </a:endParaRPr>
          </a:p>
          <a:p>
            <a:pPr marL="285750" lvl="0" indent="0" algn="l" rtl="0">
              <a:lnSpc>
                <a:spcPct val="80000"/>
              </a:lnSpc>
              <a:spcBef>
                <a:spcPts val="0"/>
              </a:spcBef>
              <a:spcAft>
                <a:spcPts val="0"/>
              </a:spcAft>
              <a:buNone/>
            </a:pPr>
            <a:r>
              <a:rPr lang="en-US">
                <a:solidFill>
                  <a:srgbClr val="444444"/>
                </a:solidFill>
                <a:latin typeface="Arial"/>
                <a:ea typeface="Arial"/>
                <a:cs typeface="Arial"/>
                <a:sym typeface="Arial"/>
              </a:rPr>
              <a:t>        </a:t>
            </a:r>
            <a:r>
              <a:rPr lang="en-US">
                <a:latin typeface="Arial"/>
                <a:ea typeface="Arial"/>
                <a:cs typeface="Arial"/>
                <a:sym typeface="Arial"/>
              </a:rPr>
              <a:t> </a:t>
            </a:r>
            <a:r>
              <a:rPr lang="en-US" i="0">
                <a:latin typeface="Arial"/>
                <a:ea typeface="Arial"/>
                <a:cs typeface="Arial"/>
                <a:sym typeface="Arial"/>
              </a:rPr>
              <a:t>through improved processes that minim</a:t>
            </a:r>
            <a:r>
              <a:rPr lang="en-US">
                <a:latin typeface="Arial"/>
                <a:ea typeface="Arial"/>
                <a:cs typeface="Arial"/>
                <a:sym typeface="Arial"/>
              </a:rPr>
              <a:t>izes the downtime and decreases the cost</a:t>
            </a:r>
            <a:r>
              <a:rPr lang="en-US" i="0">
                <a:latin typeface="Arial"/>
                <a:ea typeface="Arial"/>
                <a:cs typeface="Arial"/>
                <a:sym typeface="Arial"/>
              </a:rPr>
              <a:t>. e.g IoT powered indu</a:t>
            </a:r>
            <a:r>
              <a:rPr lang="en-US">
                <a:latin typeface="Arial"/>
                <a:ea typeface="Arial"/>
                <a:cs typeface="Arial"/>
                <a:sym typeface="Arial"/>
              </a:rPr>
              <a:t>strial robots improves production output.</a:t>
            </a:r>
            <a:endParaRPr>
              <a:latin typeface="Arial"/>
              <a:ea typeface="Arial"/>
              <a:cs typeface="Arial"/>
              <a:sym typeface="Arial"/>
            </a:endParaRPr>
          </a:p>
          <a:p>
            <a:pPr marL="285750" lvl="0" indent="0" algn="l" rtl="0">
              <a:lnSpc>
                <a:spcPct val="80000"/>
              </a:lnSpc>
              <a:spcBef>
                <a:spcPts val="0"/>
              </a:spcBef>
              <a:spcAft>
                <a:spcPts val="0"/>
              </a:spcAft>
              <a:buNone/>
            </a:pPr>
            <a:endParaRPr>
              <a:latin typeface="Arial"/>
              <a:ea typeface="Arial"/>
              <a:cs typeface="Arial"/>
              <a:sym typeface="Arial"/>
            </a:endParaRPr>
          </a:p>
          <a:p>
            <a:pPr marL="285750" lvl="0" indent="0" algn="l" rtl="0">
              <a:lnSpc>
                <a:spcPct val="80000"/>
              </a:lnSpc>
              <a:spcBef>
                <a:spcPts val="0"/>
              </a:spcBef>
              <a:spcAft>
                <a:spcPts val="0"/>
              </a:spcAft>
              <a:buNone/>
            </a:pPr>
            <a:endParaRPr>
              <a:solidFill>
                <a:srgbClr val="444444"/>
              </a:solidFill>
              <a:latin typeface="Arial"/>
              <a:ea typeface="Arial"/>
              <a:cs typeface="Arial"/>
              <a:sym typeface="Arial"/>
            </a:endParaRPr>
          </a:p>
          <a:p>
            <a:pPr marL="285750" lvl="0" indent="-233743" algn="l" rtl="0">
              <a:lnSpc>
                <a:spcPct val="80000"/>
              </a:lnSpc>
              <a:spcBef>
                <a:spcPts val="0"/>
              </a:spcBef>
              <a:spcAft>
                <a:spcPts val="0"/>
              </a:spcAft>
              <a:buClr>
                <a:schemeClr val="dk1"/>
              </a:buClr>
              <a:buSzPts val="2400"/>
              <a:buChar char="●"/>
            </a:pPr>
            <a:r>
              <a:rPr lang="en-US" b="1">
                <a:latin typeface="Arial"/>
                <a:ea typeface="Arial"/>
                <a:cs typeface="Arial"/>
                <a:sym typeface="Arial"/>
              </a:rPr>
              <a:t>IoT boosts productivity and profitability: </a:t>
            </a:r>
            <a:endParaRPr b="1">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  helps create optimized workflows through automation which  minimizes repetitive tasks and facilitates optimal utilization of available resources and machinery.</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 This optimization avoids wasted man hours in the organization.</a:t>
            </a:r>
            <a:endParaRPr>
              <a:latin typeface="Arial"/>
              <a:ea typeface="Arial"/>
              <a:cs typeface="Arial"/>
              <a:sym typeface="Arial"/>
            </a:endParaRPr>
          </a:p>
          <a:p>
            <a:pPr marL="285750" lvl="0" indent="0" algn="l" rtl="0">
              <a:lnSpc>
                <a:spcPct val="80000"/>
              </a:lnSpc>
              <a:spcBef>
                <a:spcPts val="0"/>
              </a:spcBef>
              <a:spcAft>
                <a:spcPts val="0"/>
              </a:spcAft>
              <a:buNone/>
            </a:pPr>
            <a:endParaRPr>
              <a:solidFill>
                <a:srgbClr val="444444"/>
              </a:solidFill>
              <a:latin typeface="Arial"/>
              <a:ea typeface="Arial"/>
              <a:cs typeface="Arial"/>
              <a:sym typeface="Arial"/>
            </a:endParaRPr>
          </a:p>
          <a:p>
            <a:pPr marL="0" lvl="0" indent="0" algn="l" rtl="0">
              <a:lnSpc>
                <a:spcPct val="80000"/>
              </a:lnSpc>
              <a:spcBef>
                <a:spcPts val="1044"/>
              </a:spcBef>
              <a:spcAft>
                <a:spcPts val="0"/>
              </a:spcAft>
              <a:buSzPts val="2958"/>
              <a:buNone/>
            </a:pP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2313de559ce_0_88"/>
          <p:cNvSpPr txBox="1">
            <a:spLocks noGrp="1"/>
          </p:cNvSpPr>
          <p:nvPr>
            <p:ph type="title"/>
          </p:nvPr>
        </p:nvSpPr>
        <p:spPr>
          <a:xfrm>
            <a:off x="1484311" y="-72958"/>
            <a:ext cx="10707600" cy="632400"/>
          </a:xfrm>
          <a:prstGeom prst="rect">
            <a:avLst/>
          </a:prstGeom>
          <a:solidFill>
            <a:schemeClr val="lt2"/>
          </a:solidFill>
          <a:ln>
            <a:noFill/>
          </a:ln>
        </p:spPr>
        <p:txBody>
          <a:bodyPr spcFirstLastPara="1" wrap="square" lIns="91425" tIns="45700" rIns="91425" bIns="45700" anchor="ctr" anchorCtr="0">
            <a:normAutofit/>
          </a:bodyPr>
          <a:lstStyle/>
          <a:p>
            <a:pPr marL="457200" lvl="0" indent="-381000" algn="ctr" rtl="0">
              <a:lnSpc>
                <a:spcPct val="107000"/>
              </a:lnSpc>
              <a:spcBef>
                <a:spcPts val="1560"/>
              </a:spcBef>
              <a:spcAft>
                <a:spcPts val="0"/>
              </a:spcAft>
              <a:buClr>
                <a:srgbClr val="404040"/>
              </a:buClr>
              <a:buSzPts val="2400"/>
              <a:buFont typeface="Arial"/>
              <a:buAutoNum type="arabicPeriod"/>
            </a:pPr>
            <a:r>
              <a:rPr lang="en-US" sz="2400" b="1">
                <a:solidFill>
                  <a:srgbClr val="404040"/>
                </a:solidFill>
                <a:highlight>
                  <a:schemeClr val="lt2"/>
                </a:highlight>
                <a:latin typeface="Arial"/>
                <a:ea typeface="Arial"/>
                <a:cs typeface="Arial"/>
                <a:sym typeface="Arial"/>
              </a:rPr>
              <a:t>REST-based communication APIs</a:t>
            </a:r>
            <a:endParaRPr b="1"/>
          </a:p>
        </p:txBody>
      </p:sp>
      <p:sp>
        <p:nvSpPr>
          <p:cNvPr id="688" name="Google Shape;688;g2313de559ce_0_88"/>
          <p:cNvSpPr txBox="1">
            <a:spLocks noGrp="1"/>
          </p:cNvSpPr>
          <p:nvPr>
            <p:ph type="body" idx="1"/>
          </p:nvPr>
        </p:nvSpPr>
        <p:spPr>
          <a:xfrm>
            <a:off x="1484311" y="2229249"/>
            <a:ext cx="10018800" cy="31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689" name="Google Shape;689;g2313de559ce_0_88"/>
          <p:cNvSpPr txBox="1"/>
          <p:nvPr/>
        </p:nvSpPr>
        <p:spPr>
          <a:xfrm>
            <a:off x="1636711" y="2381649"/>
            <a:ext cx="10018800" cy="312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690" name="Google Shape;690;g2313de559ce_0_88"/>
          <p:cNvSpPr txBox="1"/>
          <p:nvPr/>
        </p:nvSpPr>
        <p:spPr>
          <a:xfrm>
            <a:off x="1344775" y="1637425"/>
            <a:ext cx="10847100" cy="3124200"/>
          </a:xfrm>
          <a:prstGeom prst="rect">
            <a:avLst/>
          </a:prstGeom>
          <a:solidFill>
            <a:srgbClr val="D9D9D9"/>
          </a:solidFill>
          <a:ln>
            <a:noFill/>
          </a:ln>
        </p:spPr>
        <p:txBody>
          <a:bodyPr spcFirstLastPara="1" wrap="square" lIns="91425" tIns="45700" rIns="91425" bIns="45700" anchor="ctr" anchorCtr="0">
            <a:noAutofit/>
          </a:bodyPr>
          <a:lstStyle/>
          <a:p>
            <a:pPr marL="285750" marR="0" lvl="0" indent="-254000" algn="l" rtl="0">
              <a:lnSpc>
                <a:spcPct val="107000"/>
              </a:lnSpc>
              <a:spcBef>
                <a:spcPts val="2870"/>
              </a:spcBef>
              <a:spcAft>
                <a:spcPts val="0"/>
              </a:spcAft>
              <a:buClr>
                <a:srgbClr val="006B8F"/>
              </a:buClr>
              <a:buSzPts val="2400"/>
              <a:buChar char="•"/>
            </a:pPr>
            <a:r>
              <a:rPr lang="en-US" sz="2400">
                <a:solidFill>
                  <a:srgbClr val="333333"/>
                </a:solidFill>
                <a:highlight>
                  <a:schemeClr val="lt2"/>
                </a:highlight>
              </a:rPr>
              <a:t>REpresentational State Transfer (REST) is a set of architectural principles by which we can design web services and web APIs that focus on  system’s resources and how resource states are addressed and transferred. </a:t>
            </a:r>
            <a:endParaRPr sz="2400">
              <a:solidFill>
                <a:srgbClr val="333333"/>
              </a:solidFill>
              <a:highlight>
                <a:schemeClr val="lt2"/>
              </a:highlight>
            </a:endParaRPr>
          </a:p>
          <a:p>
            <a:pPr marL="285750" marR="0" lvl="0" indent="-254000" algn="l" rtl="0">
              <a:lnSpc>
                <a:spcPct val="107000"/>
              </a:lnSpc>
              <a:spcBef>
                <a:spcPts val="2870"/>
              </a:spcBef>
              <a:spcAft>
                <a:spcPts val="0"/>
              </a:spcAft>
              <a:buClr>
                <a:srgbClr val="006B8F"/>
              </a:buClr>
              <a:buSzPts val="2400"/>
              <a:buChar char="•"/>
            </a:pPr>
            <a:r>
              <a:rPr lang="en-US" sz="2400">
                <a:solidFill>
                  <a:srgbClr val="333333"/>
                </a:solidFill>
                <a:highlight>
                  <a:schemeClr val="lt2"/>
                </a:highlight>
              </a:rPr>
              <a:t>REST APIs follow request-response model. </a:t>
            </a:r>
            <a:endParaRPr sz="2400">
              <a:solidFill>
                <a:srgbClr val="333333"/>
              </a:solidFill>
              <a:highlight>
                <a:schemeClr val="lt2"/>
              </a:highlight>
            </a:endParaRPr>
          </a:p>
          <a:p>
            <a:pPr marL="285750" marR="0" lvl="0" indent="-254000" algn="l" rtl="0">
              <a:lnSpc>
                <a:spcPct val="107000"/>
              </a:lnSpc>
              <a:spcBef>
                <a:spcPts val="2870"/>
              </a:spcBef>
              <a:spcAft>
                <a:spcPts val="0"/>
              </a:spcAft>
              <a:buClr>
                <a:srgbClr val="006B8F"/>
              </a:buClr>
              <a:buSzPts val="2400"/>
              <a:buChar char="•"/>
            </a:pPr>
            <a:r>
              <a:rPr lang="en-US" sz="2400">
                <a:solidFill>
                  <a:srgbClr val="333333"/>
                </a:solidFill>
                <a:highlight>
                  <a:schemeClr val="lt2"/>
                </a:highlight>
              </a:rPr>
              <a:t>REST architectural constraints apply to components, connectors, and data elements within a system.</a:t>
            </a:r>
            <a:endParaRPr sz="2400">
              <a:solidFill>
                <a:srgbClr val="333333"/>
              </a:solidFill>
              <a:highlight>
                <a:schemeClr val="lt2"/>
              </a:highlight>
            </a:endParaRPr>
          </a:p>
          <a:p>
            <a:pPr marL="285750" marR="0" lvl="0" indent="-254000" algn="l" rtl="0">
              <a:lnSpc>
                <a:spcPct val="107000"/>
              </a:lnSpc>
              <a:spcBef>
                <a:spcPts val="2870"/>
              </a:spcBef>
              <a:spcAft>
                <a:spcPts val="0"/>
              </a:spcAft>
              <a:buClr>
                <a:srgbClr val="006B8F"/>
              </a:buClr>
              <a:buSzPts val="2400"/>
              <a:buChar char="•"/>
            </a:pPr>
            <a:r>
              <a:rPr lang="en-US" sz="2400">
                <a:solidFill>
                  <a:srgbClr val="333333"/>
                </a:solidFill>
                <a:highlight>
                  <a:schemeClr val="lt2"/>
                </a:highlight>
              </a:rPr>
              <a:t>ex: accuweather.com</a:t>
            </a:r>
            <a:endParaRPr sz="2400">
              <a:solidFill>
                <a:srgbClr val="333333"/>
              </a:solidFill>
              <a:highlight>
                <a:schemeClr val="lt2"/>
              </a:highlight>
            </a:endParaRPr>
          </a:p>
          <a:p>
            <a:pPr marL="0" marR="0" lvl="0" indent="0" algn="l" rtl="0">
              <a:spcBef>
                <a:spcPts val="2200"/>
              </a:spcBef>
              <a:spcAft>
                <a:spcPts val="0"/>
              </a:spcAft>
              <a:buClr>
                <a:srgbClr val="1186C3"/>
              </a:buClr>
              <a:buSzPts val="2900"/>
              <a:buFont typeface="Arial"/>
              <a:buNone/>
            </a:pPr>
            <a:endParaRPr sz="2400" i="0" cap="none">
              <a:solidFill>
                <a:srgbClr val="444444"/>
              </a:solidFill>
              <a:highlight>
                <a:schemeClr val="lt2"/>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2313de559ce_0_81"/>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697" name="Google Shape;697;g2313de559ce_0_81"/>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pic>
        <p:nvPicPr>
          <p:cNvPr id="698" name="Google Shape;698;g2313de559ce_0_81"/>
          <p:cNvPicPr preferRelativeResize="0"/>
          <p:nvPr/>
        </p:nvPicPr>
        <p:blipFill>
          <a:blip r:embed="rId3">
            <a:alphaModFix/>
          </a:blip>
          <a:stretch>
            <a:fillRect/>
          </a:stretch>
        </p:blipFill>
        <p:spPr>
          <a:xfrm>
            <a:off x="1180125" y="752475"/>
            <a:ext cx="10759474" cy="5475150"/>
          </a:xfrm>
          <a:prstGeom prst="rect">
            <a:avLst/>
          </a:prstGeom>
          <a:noFill/>
          <a:ln>
            <a:noFill/>
          </a:ln>
        </p:spPr>
      </p:pic>
      <p:sp>
        <p:nvSpPr>
          <p:cNvPr id="699" name="Google Shape;699;g2313de559ce_0_81"/>
          <p:cNvSpPr txBox="1"/>
          <p:nvPr/>
        </p:nvSpPr>
        <p:spPr>
          <a:xfrm>
            <a:off x="4144975" y="1113375"/>
            <a:ext cx="80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
        <p:nvSpPr>
          <p:cNvPr id="700" name="Google Shape;700;g2313de559ce_0_81"/>
          <p:cNvSpPr txBox="1"/>
          <p:nvPr/>
        </p:nvSpPr>
        <p:spPr>
          <a:xfrm>
            <a:off x="4876625" y="-78625"/>
            <a:ext cx="7575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t>Example: </a:t>
            </a:r>
            <a:r>
              <a:rPr lang="en-US" sz="2400">
                <a:solidFill>
                  <a:srgbClr val="333333"/>
                </a:solidFill>
                <a:highlight>
                  <a:schemeClr val="lt2"/>
                </a:highlight>
              </a:rPr>
              <a:t>accuweather.com</a:t>
            </a:r>
            <a:endParaRPr sz="2400">
              <a:solidFill>
                <a:srgbClr val="333333"/>
              </a:solidFill>
              <a:highlight>
                <a:schemeClr val="lt2"/>
              </a:highlight>
            </a:endParaRPr>
          </a:p>
          <a:p>
            <a:pPr marL="0" lvl="0" indent="0" algn="l" rtl="0">
              <a:spcBef>
                <a:spcPts val="0"/>
              </a:spcBef>
              <a:spcAft>
                <a:spcPts val="0"/>
              </a:spcAft>
              <a:buNone/>
            </a:pPr>
            <a:endParaRPr sz="4000"/>
          </a:p>
        </p:txBody>
      </p:sp>
      <p:sp>
        <p:nvSpPr>
          <p:cNvPr id="701" name="Google Shape;701;g2313de559ce_0_81"/>
          <p:cNvSpPr txBox="1"/>
          <p:nvPr/>
        </p:nvSpPr>
        <p:spPr>
          <a:xfrm>
            <a:off x="3909050" y="5158200"/>
            <a:ext cx="72528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latin typeface="Corbel"/>
                <a:ea typeface="Corbel"/>
                <a:cs typeface="Corbel"/>
                <a:sym typeface="Corbel"/>
              </a:rPr>
              <a:t>Accuweather app uses REST API  to access weather details</a:t>
            </a:r>
            <a:endParaRPr sz="1900">
              <a:latin typeface="Corbel"/>
              <a:ea typeface="Corbel"/>
              <a:cs typeface="Corbel"/>
              <a:sym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3"/>
          <p:cNvSpPr txBox="1">
            <a:spLocks noGrp="1"/>
          </p:cNvSpPr>
          <p:nvPr>
            <p:ph type="body" idx="1"/>
          </p:nvPr>
        </p:nvSpPr>
        <p:spPr>
          <a:xfrm>
            <a:off x="1484311" y="222924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endParaRPr b="0" i="0">
              <a:solidFill>
                <a:srgbClr val="333333"/>
              </a:solidFill>
            </a:endParaRPr>
          </a:p>
          <a:p>
            <a:pPr marL="285750" lvl="0" indent="-64770" algn="l" rtl="0">
              <a:spcBef>
                <a:spcPts val="1080"/>
              </a:spcBef>
              <a:spcAft>
                <a:spcPts val="0"/>
              </a:spcAft>
              <a:buSzPts val="3480"/>
              <a:buNone/>
            </a:pPr>
            <a:endParaRPr/>
          </a:p>
        </p:txBody>
      </p:sp>
      <p:sp>
        <p:nvSpPr>
          <p:cNvPr id="713" name="Google Shape;713;p43"/>
          <p:cNvSpPr txBox="1"/>
          <p:nvPr/>
        </p:nvSpPr>
        <p:spPr>
          <a:xfrm>
            <a:off x="1636711" y="2381649"/>
            <a:ext cx="10018713" cy="3124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endParaRPr sz="2000" cap="none">
              <a:solidFill>
                <a:srgbClr val="333333"/>
              </a:solidFill>
              <a:latin typeface="Corbel"/>
              <a:ea typeface="Corbel"/>
              <a:cs typeface="Corbel"/>
              <a:sym typeface="Corbel"/>
            </a:endParaRPr>
          </a:p>
          <a:p>
            <a:pPr marL="285750" marR="0" lvl="0" indent="-101600" algn="l" rtl="0">
              <a:spcBef>
                <a:spcPts val="1000"/>
              </a:spcBef>
              <a:spcAft>
                <a:spcPts val="0"/>
              </a:spcAft>
              <a:buClr>
                <a:srgbClr val="1186C3"/>
              </a:buClr>
              <a:buSzPts val="2900"/>
              <a:buFont typeface="Arial"/>
              <a:buNone/>
            </a:pPr>
            <a:endParaRPr sz="2000" cap="none">
              <a:solidFill>
                <a:schemeClr val="dk1"/>
              </a:solidFill>
              <a:latin typeface="Corbel"/>
              <a:ea typeface="Corbel"/>
              <a:cs typeface="Corbel"/>
              <a:sym typeface="Corbel"/>
            </a:endParaRPr>
          </a:p>
        </p:txBody>
      </p:sp>
      <p:sp>
        <p:nvSpPr>
          <p:cNvPr id="714" name="Google Shape;714;p43"/>
          <p:cNvSpPr txBox="1"/>
          <p:nvPr/>
        </p:nvSpPr>
        <p:spPr>
          <a:xfrm>
            <a:off x="1527725" y="-130425"/>
            <a:ext cx="10512000" cy="6170400"/>
          </a:xfrm>
          <a:prstGeom prst="rect">
            <a:avLst/>
          </a:prstGeom>
          <a:noFill/>
          <a:ln>
            <a:noFill/>
          </a:ln>
        </p:spPr>
        <p:txBody>
          <a:bodyPr spcFirstLastPara="1" wrap="square" lIns="91425" tIns="91425" rIns="91425" bIns="91425" anchor="t" anchorCtr="0">
            <a:noAutofit/>
          </a:bodyPr>
          <a:lstStyle/>
          <a:p>
            <a:pPr marL="457200" lvl="0" indent="0" algn="ctr" rtl="0">
              <a:lnSpc>
                <a:spcPct val="100000"/>
              </a:lnSpc>
              <a:spcBef>
                <a:spcPts val="0"/>
              </a:spcBef>
              <a:spcAft>
                <a:spcPts val="0"/>
              </a:spcAft>
              <a:buNone/>
            </a:pPr>
            <a:r>
              <a:rPr lang="en-US" sz="2200" b="1">
                <a:solidFill>
                  <a:srgbClr val="333333"/>
                </a:solidFill>
                <a:highlight>
                  <a:srgbClr val="D9D9D9"/>
                </a:highlight>
              </a:rPr>
              <a:t>REST architectural constraints</a:t>
            </a:r>
            <a:endParaRPr sz="2200" b="1">
              <a:solidFill>
                <a:srgbClr val="333333"/>
              </a:solidFill>
              <a:highlight>
                <a:srgbClr val="D9D9D9"/>
              </a:highlight>
            </a:endParaRPr>
          </a:p>
          <a:p>
            <a:pPr marL="457200" lvl="0" indent="-355600" algn="l" rtl="0">
              <a:lnSpc>
                <a:spcPct val="100000"/>
              </a:lnSpc>
              <a:spcBef>
                <a:spcPts val="0"/>
              </a:spcBef>
              <a:spcAft>
                <a:spcPts val="0"/>
              </a:spcAft>
              <a:buClr>
                <a:srgbClr val="333333"/>
              </a:buClr>
              <a:buSzPts val="2000"/>
              <a:buChar char="●"/>
            </a:pPr>
            <a:r>
              <a:rPr lang="en-US" sz="2000" b="1">
                <a:solidFill>
                  <a:srgbClr val="333333"/>
                </a:solidFill>
                <a:highlight>
                  <a:srgbClr val="D9D9D9"/>
                </a:highlight>
              </a:rPr>
              <a:t>Client-Server:</a:t>
            </a:r>
            <a:r>
              <a:rPr lang="en-US" sz="2000">
                <a:solidFill>
                  <a:srgbClr val="333333"/>
                </a:solidFill>
                <a:highlight>
                  <a:srgbClr val="D9D9D9"/>
                </a:highlight>
              </a:rPr>
              <a:t> As REST is based on request-response model, the communication involves two entities namely, client and server. A client sends requests and the server process the requests and sends back responses.</a:t>
            </a:r>
            <a:endParaRPr sz="2000">
              <a:solidFill>
                <a:srgbClr val="333333"/>
              </a:solidFill>
              <a:highlight>
                <a:srgbClr val="D9D9D9"/>
              </a:highlight>
            </a:endParaRPr>
          </a:p>
          <a:p>
            <a:pPr marL="457200" lvl="0" indent="-355600" algn="l" rtl="0">
              <a:lnSpc>
                <a:spcPct val="115000"/>
              </a:lnSpc>
              <a:spcBef>
                <a:spcPts val="0"/>
              </a:spcBef>
              <a:spcAft>
                <a:spcPts val="0"/>
              </a:spcAft>
              <a:buClr>
                <a:srgbClr val="333333"/>
              </a:buClr>
              <a:buSzPts val="2000"/>
              <a:buChar char="●"/>
            </a:pPr>
            <a:r>
              <a:rPr lang="en-US" sz="2000" b="1">
                <a:solidFill>
                  <a:srgbClr val="333333"/>
                </a:solidFill>
                <a:highlight>
                  <a:srgbClr val="D9D9D9"/>
                </a:highlight>
              </a:rPr>
              <a:t>Stateless:</a:t>
            </a:r>
            <a:r>
              <a:rPr lang="en-US" sz="2000">
                <a:solidFill>
                  <a:srgbClr val="333333"/>
                </a:solidFill>
                <a:highlight>
                  <a:srgbClr val="D9D9D9"/>
                </a:highlight>
              </a:rPr>
              <a:t> As REST follows request-response model, it is stateless. The server will not be able to associate a set of requests to a client. It will treat each request as a new request and cannot take advantage of stored context on server. Session state is entirely kept on client.</a:t>
            </a:r>
            <a:endParaRPr sz="2000">
              <a:solidFill>
                <a:srgbClr val="333333"/>
              </a:solidFill>
              <a:highlight>
                <a:srgbClr val="D9D9D9"/>
              </a:highlight>
            </a:endParaRPr>
          </a:p>
          <a:p>
            <a:pPr marL="457200" lvl="0" indent="-355600" algn="l" rtl="0">
              <a:lnSpc>
                <a:spcPct val="115000"/>
              </a:lnSpc>
              <a:spcBef>
                <a:spcPts val="0"/>
              </a:spcBef>
              <a:spcAft>
                <a:spcPts val="0"/>
              </a:spcAft>
              <a:buClr>
                <a:srgbClr val="333333"/>
              </a:buClr>
              <a:buSzPts val="2000"/>
              <a:buChar char="●"/>
            </a:pPr>
            <a:r>
              <a:rPr lang="en-US" sz="2000" b="1">
                <a:solidFill>
                  <a:srgbClr val="333333"/>
                </a:solidFill>
                <a:highlight>
                  <a:srgbClr val="D9D9D9"/>
                </a:highlight>
              </a:rPr>
              <a:t>Cacheable:</a:t>
            </a:r>
            <a:r>
              <a:rPr lang="en-US" sz="2000">
                <a:solidFill>
                  <a:srgbClr val="333333"/>
                </a:solidFill>
                <a:highlight>
                  <a:srgbClr val="D9D9D9"/>
                </a:highlight>
              </a:rPr>
              <a:t> The response sent by the server might be cached at the client side. This will allow the client to load the response faster next time when it is needed. Improves efficiency.</a:t>
            </a:r>
            <a:endParaRPr sz="2000">
              <a:solidFill>
                <a:srgbClr val="333333"/>
              </a:solidFill>
              <a:highlight>
                <a:srgbClr val="D9D9D9"/>
              </a:highlight>
            </a:endParaRPr>
          </a:p>
          <a:p>
            <a:pPr marL="457200" lvl="0" indent="-355600" algn="l" rtl="0">
              <a:lnSpc>
                <a:spcPct val="115000"/>
              </a:lnSpc>
              <a:spcBef>
                <a:spcPts val="0"/>
              </a:spcBef>
              <a:spcAft>
                <a:spcPts val="0"/>
              </a:spcAft>
              <a:buClr>
                <a:srgbClr val="333333"/>
              </a:buClr>
              <a:buSzPts val="2000"/>
              <a:buChar char="●"/>
            </a:pPr>
            <a:r>
              <a:rPr lang="en-US" sz="2000" b="1">
                <a:solidFill>
                  <a:srgbClr val="333333"/>
                </a:solidFill>
                <a:highlight>
                  <a:srgbClr val="D9D9D9"/>
                </a:highlight>
              </a:rPr>
              <a:t>Layered System:</a:t>
            </a:r>
            <a:r>
              <a:rPr lang="en-US" sz="2000">
                <a:solidFill>
                  <a:srgbClr val="333333"/>
                </a:solidFill>
                <a:highlight>
                  <a:srgbClr val="D9D9D9"/>
                </a:highlight>
              </a:rPr>
              <a:t> The REST architecture is layered where there is a clear separation in the functionality carried by different entities. e.g Client doesn’t know if it is connected to end server.</a:t>
            </a:r>
            <a:endParaRPr sz="2000">
              <a:solidFill>
                <a:srgbClr val="333333"/>
              </a:solidFill>
              <a:highlight>
                <a:srgbClr val="D9D9D9"/>
              </a:highlight>
            </a:endParaRPr>
          </a:p>
          <a:p>
            <a:pPr marL="457200" lvl="0" indent="-355600" algn="l" rtl="0">
              <a:lnSpc>
                <a:spcPct val="115000"/>
              </a:lnSpc>
              <a:spcBef>
                <a:spcPts val="0"/>
              </a:spcBef>
              <a:spcAft>
                <a:spcPts val="0"/>
              </a:spcAft>
              <a:buClr>
                <a:srgbClr val="333333"/>
              </a:buClr>
              <a:buSzPts val="2000"/>
              <a:buChar char="●"/>
            </a:pPr>
            <a:r>
              <a:rPr lang="en-US" sz="2000" b="1">
                <a:solidFill>
                  <a:srgbClr val="333333"/>
                </a:solidFill>
                <a:highlight>
                  <a:srgbClr val="D9D9D9"/>
                </a:highlight>
              </a:rPr>
              <a:t>Uniform Interface:</a:t>
            </a:r>
            <a:r>
              <a:rPr lang="en-US" sz="2000">
                <a:solidFill>
                  <a:srgbClr val="333333"/>
                </a:solidFill>
                <a:highlight>
                  <a:srgbClr val="D9D9D9"/>
                </a:highlight>
              </a:rPr>
              <a:t> REST provides an uniform interface for all kinds of applications and devices. Method of communication between client and server should be uniform irrespective of devices or type of application.</a:t>
            </a:r>
            <a:endParaRPr sz="2000">
              <a:solidFill>
                <a:srgbClr val="333333"/>
              </a:solidFill>
              <a:highlight>
                <a:srgbClr val="D9D9D9"/>
              </a:highlight>
            </a:endParaRPr>
          </a:p>
          <a:p>
            <a:pPr marL="457200" lvl="0" indent="-355600" algn="l" rtl="0">
              <a:lnSpc>
                <a:spcPct val="115000"/>
              </a:lnSpc>
              <a:spcBef>
                <a:spcPts val="0"/>
              </a:spcBef>
              <a:spcAft>
                <a:spcPts val="0"/>
              </a:spcAft>
              <a:buClr>
                <a:srgbClr val="333333"/>
              </a:buClr>
              <a:buSzPts val="2000"/>
              <a:buChar char="●"/>
            </a:pPr>
            <a:r>
              <a:rPr lang="en-US" sz="2000" b="1">
                <a:solidFill>
                  <a:srgbClr val="333333"/>
                </a:solidFill>
                <a:highlight>
                  <a:srgbClr val="D9D9D9"/>
                </a:highlight>
              </a:rPr>
              <a:t>Code on Demand:</a:t>
            </a:r>
            <a:r>
              <a:rPr lang="en-US" sz="2000">
                <a:solidFill>
                  <a:srgbClr val="333333"/>
                </a:solidFill>
                <a:highlight>
                  <a:srgbClr val="D9D9D9"/>
                </a:highlight>
              </a:rPr>
              <a:t> REST enables to access the code based on a specific request. Based on the request, the code that is going to be executed might be changed. Ex Java Servlets, Java Script.</a:t>
            </a:r>
            <a:endParaRPr sz="2000">
              <a:solidFill>
                <a:srgbClr val="333333"/>
              </a:solidFill>
              <a:highlight>
                <a:srgbClr val="D9D9D9"/>
              </a:highlight>
            </a:endParaRPr>
          </a:p>
          <a:p>
            <a:pPr marL="0" lvl="0" indent="0" algn="l" rtl="0">
              <a:lnSpc>
                <a:spcPct val="115000"/>
              </a:lnSpc>
              <a:spcBef>
                <a:spcPts val="1000"/>
              </a:spcBef>
              <a:spcAft>
                <a:spcPts val="0"/>
              </a:spcAft>
              <a:buClr>
                <a:schemeClr val="dk1"/>
              </a:buClr>
              <a:buSzPts val="1100"/>
              <a:buFont typeface="Arial"/>
              <a:buNone/>
            </a:pPr>
            <a:r>
              <a:rPr lang="en-US" sz="2000">
                <a:solidFill>
                  <a:srgbClr val="333333"/>
                </a:solidFill>
                <a:highlight>
                  <a:srgbClr val="D9D9D9"/>
                </a:highlight>
              </a:rPr>
              <a:t> </a:t>
            </a:r>
            <a:endParaRPr sz="2000">
              <a:solidFill>
                <a:srgbClr val="333333"/>
              </a:solidFill>
              <a:highlight>
                <a:srgbClr val="D9D9D9"/>
              </a:highlight>
            </a:endParaRPr>
          </a:p>
          <a:p>
            <a:pPr marL="285750" lvl="0" indent="-83185" algn="l" rtl="0">
              <a:spcBef>
                <a:spcPts val="2240"/>
              </a:spcBef>
              <a:spcAft>
                <a:spcPts val="0"/>
              </a:spcAft>
              <a:buClr>
                <a:srgbClr val="1186C3"/>
              </a:buClr>
              <a:buSzPts val="3190"/>
              <a:buFont typeface="Arial"/>
              <a:buNone/>
            </a:pPr>
            <a:endParaRPr sz="2000" b="1" i="1">
              <a:solidFill>
                <a:srgbClr val="404040"/>
              </a:solidFill>
              <a:highlight>
                <a:srgbClr val="D9D9D9"/>
              </a:highlight>
            </a:endParaRPr>
          </a:p>
          <a:p>
            <a:pPr marL="0" lvl="0" indent="0" algn="l" rtl="0">
              <a:spcBef>
                <a:spcPts val="2240"/>
              </a:spcBef>
              <a:spcAft>
                <a:spcPts val="0"/>
              </a:spcAft>
              <a:buClr>
                <a:srgbClr val="1186C3"/>
              </a:buClr>
              <a:buSzPts val="3190"/>
              <a:buFont typeface="Arial"/>
              <a:buNone/>
            </a:pPr>
            <a:endParaRPr sz="2000">
              <a:solidFill>
                <a:srgbClr val="444444"/>
              </a:solidFill>
              <a:highlight>
                <a:srgbClr val="D9D9D9"/>
              </a:highlight>
            </a:endParaRPr>
          </a:p>
          <a:p>
            <a:pPr marL="0" lvl="0" indent="0" algn="l" rtl="0">
              <a:spcBef>
                <a:spcPts val="0"/>
              </a:spcBef>
              <a:spcAft>
                <a:spcPts val="0"/>
              </a:spcAft>
              <a:buNone/>
            </a:pPr>
            <a:endParaRPr sz="2000">
              <a:highlight>
                <a:srgbClr val="D9D9D9"/>
              </a:highlight>
              <a:latin typeface="Corbel"/>
              <a:ea typeface="Corbel"/>
              <a:cs typeface="Corbel"/>
              <a:sym typeface="Corbe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25ba8e1a2d8_0_0"/>
          <p:cNvSpPr txBox="1">
            <a:spLocks noGrp="1"/>
          </p:cNvSpPr>
          <p:nvPr>
            <p:ph type="body" idx="1"/>
          </p:nvPr>
        </p:nvSpPr>
        <p:spPr>
          <a:xfrm>
            <a:off x="1484310" y="4495799"/>
            <a:ext cx="10018800" cy="3124200"/>
          </a:xfrm>
          <a:prstGeom prst="rect">
            <a:avLst/>
          </a:prstGeom>
        </p:spPr>
        <p:txBody>
          <a:bodyPr spcFirstLastPara="1" wrap="square" lIns="91425" tIns="45700" rIns="91425" bIns="45700" anchor="ctr" anchorCtr="0">
            <a:normAutofit/>
          </a:bodyPr>
          <a:lstStyle/>
          <a:p>
            <a:pPr marL="457200" lvl="0" indent="-361950" algn="l" rtl="0">
              <a:lnSpc>
                <a:spcPct val="115000"/>
              </a:lnSpc>
              <a:spcBef>
                <a:spcPts val="0"/>
              </a:spcBef>
              <a:spcAft>
                <a:spcPts val="0"/>
              </a:spcAft>
              <a:buClr>
                <a:schemeClr val="dk1"/>
              </a:buClr>
              <a:buSzPts val="2100"/>
              <a:buChar char="●"/>
            </a:pPr>
            <a:r>
              <a:rPr lang="en-US" sz="2100">
                <a:latin typeface="Courier New"/>
                <a:ea typeface="Courier New"/>
                <a:cs typeface="Courier New"/>
                <a:sym typeface="Courier New"/>
              </a:rPr>
              <a:t>GET</a:t>
            </a:r>
            <a:r>
              <a:rPr lang="en-US" sz="2100">
                <a:latin typeface="Arial"/>
                <a:ea typeface="Arial"/>
                <a:cs typeface="Arial"/>
                <a:sym typeface="Arial"/>
              </a:rPr>
              <a:t> requests to retrieve resources </a:t>
            </a:r>
            <a:endParaRPr sz="2100">
              <a:latin typeface="Arial"/>
              <a:ea typeface="Arial"/>
              <a:cs typeface="Arial"/>
              <a:sym typeface="Arial"/>
            </a:endParaRPr>
          </a:p>
          <a:p>
            <a:pPr marL="457200" lvl="0" indent="-361950" algn="l" rtl="0">
              <a:lnSpc>
                <a:spcPct val="115000"/>
              </a:lnSpc>
              <a:spcBef>
                <a:spcPts val="0"/>
              </a:spcBef>
              <a:spcAft>
                <a:spcPts val="0"/>
              </a:spcAft>
              <a:buClr>
                <a:schemeClr val="dk1"/>
              </a:buClr>
              <a:buSzPts val="2100"/>
              <a:buChar char="●"/>
            </a:pPr>
            <a:r>
              <a:rPr lang="en-US" sz="2100">
                <a:latin typeface="Courier New"/>
                <a:ea typeface="Courier New"/>
                <a:cs typeface="Courier New"/>
                <a:sym typeface="Courier New"/>
              </a:rPr>
              <a:t>PUT</a:t>
            </a:r>
            <a:r>
              <a:rPr lang="en-US" sz="2100">
                <a:latin typeface="Arial"/>
                <a:ea typeface="Arial"/>
                <a:cs typeface="Arial"/>
                <a:sym typeface="Arial"/>
              </a:rPr>
              <a:t> requests to update resources</a:t>
            </a:r>
            <a:endParaRPr sz="2100">
              <a:latin typeface="Arial"/>
              <a:ea typeface="Arial"/>
              <a:cs typeface="Arial"/>
              <a:sym typeface="Arial"/>
            </a:endParaRPr>
          </a:p>
          <a:p>
            <a:pPr marL="457200" lvl="0" indent="-361950" algn="l" rtl="0">
              <a:lnSpc>
                <a:spcPct val="115000"/>
              </a:lnSpc>
              <a:spcBef>
                <a:spcPts val="0"/>
              </a:spcBef>
              <a:spcAft>
                <a:spcPts val="0"/>
              </a:spcAft>
              <a:buClr>
                <a:schemeClr val="dk1"/>
              </a:buClr>
              <a:buSzPts val="2100"/>
              <a:buChar char="●"/>
            </a:pPr>
            <a:r>
              <a:rPr lang="en-US" sz="2100">
                <a:latin typeface="Courier New"/>
                <a:ea typeface="Courier New"/>
                <a:cs typeface="Courier New"/>
                <a:sym typeface="Courier New"/>
              </a:rPr>
              <a:t>PATCH</a:t>
            </a:r>
            <a:r>
              <a:rPr lang="en-US" sz="2100">
                <a:latin typeface="Arial"/>
                <a:ea typeface="Arial"/>
                <a:cs typeface="Arial"/>
                <a:sym typeface="Arial"/>
              </a:rPr>
              <a:t> requests to apply partial modifications to resources</a:t>
            </a:r>
            <a:endParaRPr sz="2100">
              <a:latin typeface="Arial"/>
              <a:ea typeface="Arial"/>
              <a:cs typeface="Arial"/>
              <a:sym typeface="Arial"/>
            </a:endParaRPr>
          </a:p>
          <a:p>
            <a:pPr marL="457200" lvl="0" indent="-361950" algn="l" rtl="0">
              <a:lnSpc>
                <a:spcPct val="115000"/>
              </a:lnSpc>
              <a:spcBef>
                <a:spcPts val="0"/>
              </a:spcBef>
              <a:spcAft>
                <a:spcPts val="0"/>
              </a:spcAft>
              <a:buClr>
                <a:schemeClr val="dk1"/>
              </a:buClr>
              <a:buSzPts val="2100"/>
              <a:buChar char="●"/>
            </a:pPr>
            <a:r>
              <a:rPr lang="en-US" sz="2100">
                <a:latin typeface="Courier New"/>
                <a:ea typeface="Courier New"/>
                <a:cs typeface="Courier New"/>
                <a:sym typeface="Courier New"/>
              </a:rPr>
              <a:t>POST</a:t>
            </a:r>
            <a:r>
              <a:rPr lang="en-US" sz="2100">
                <a:latin typeface="Arial"/>
                <a:ea typeface="Arial"/>
                <a:cs typeface="Arial"/>
                <a:sym typeface="Arial"/>
              </a:rPr>
              <a:t> requests to create resources</a:t>
            </a:r>
            <a:endParaRPr sz="2100">
              <a:latin typeface="Arial"/>
              <a:ea typeface="Arial"/>
              <a:cs typeface="Arial"/>
              <a:sym typeface="Arial"/>
            </a:endParaRPr>
          </a:p>
          <a:p>
            <a:pPr marL="457200" lvl="0" indent="-361950" algn="l" rtl="0">
              <a:lnSpc>
                <a:spcPct val="115000"/>
              </a:lnSpc>
              <a:spcBef>
                <a:spcPts val="0"/>
              </a:spcBef>
              <a:spcAft>
                <a:spcPts val="0"/>
              </a:spcAft>
              <a:buClr>
                <a:schemeClr val="dk1"/>
              </a:buClr>
              <a:buSzPts val="2100"/>
              <a:buChar char="●"/>
            </a:pPr>
            <a:r>
              <a:rPr lang="en-US" sz="2100">
                <a:latin typeface="Courier New"/>
                <a:ea typeface="Courier New"/>
                <a:cs typeface="Courier New"/>
                <a:sym typeface="Courier New"/>
              </a:rPr>
              <a:t>DELETE</a:t>
            </a:r>
            <a:r>
              <a:rPr lang="en-US" sz="2100">
                <a:latin typeface="Arial"/>
                <a:ea typeface="Arial"/>
                <a:cs typeface="Arial"/>
                <a:sym typeface="Arial"/>
              </a:rPr>
              <a:t> requests to delete resources</a:t>
            </a:r>
            <a:endParaRPr sz="2100">
              <a:latin typeface="Arial"/>
              <a:ea typeface="Arial"/>
              <a:cs typeface="Arial"/>
              <a:sym typeface="Arial"/>
            </a:endParaRPr>
          </a:p>
          <a:p>
            <a:pPr marL="0" lvl="0" indent="0" algn="l" rtl="0">
              <a:spcBef>
                <a:spcPts val="360"/>
              </a:spcBef>
              <a:spcAft>
                <a:spcPts val="600"/>
              </a:spcAft>
              <a:buNone/>
            </a:pPr>
            <a:endParaRPr sz="3400"/>
          </a:p>
        </p:txBody>
      </p:sp>
      <p:pic>
        <p:nvPicPr>
          <p:cNvPr id="721" name="Google Shape;721;g25ba8e1a2d8_0_0"/>
          <p:cNvPicPr preferRelativeResize="0"/>
          <p:nvPr/>
        </p:nvPicPr>
        <p:blipFill>
          <a:blip r:embed="rId3">
            <a:alphaModFix/>
          </a:blip>
          <a:stretch>
            <a:fillRect/>
          </a:stretch>
        </p:blipFill>
        <p:spPr>
          <a:xfrm>
            <a:off x="1484300" y="1251225"/>
            <a:ext cx="10268276" cy="3387425"/>
          </a:xfrm>
          <a:prstGeom prst="rect">
            <a:avLst/>
          </a:prstGeom>
          <a:noFill/>
          <a:ln>
            <a:noFill/>
          </a:ln>
        </p:spPr>
      </p:pic>
      <p:sp>
        <p:nvSpPr>
          <p:cNvPr id="722" name="Google Shape;722;g25ba8e1a2d8_0_0"/>
          <p:cNvSpPr txBox="1"/>
          <p:nvPr/>
        </p:nvSpPr>
        <p:spPr>
          <a:xfrm>
            <a:off x="1789300" y="129000"/>
            <a:ext cx="9331200" cy="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rbel"/>
              <a:ea typeface="Corbel"/>
              <a:cs typeface="Corbel"/>
              <a:sym typeface="Corbel"/>
            </a:endParaRPr>
          </a:p>
        </p:txBody>
      </p:sp>
      <p:sp>
        <p:nvSpPr>
          <p:cNvPr id="723" name="Google Shape;723;g25ba8e1a2d8_0_0"/>
          <p:cNvSpPr txBox="1"/>
          <p:nvPr/>
        </p:nvSpPr>
        <p:spPr>
          <a:xfrm>
            <a:off x="1768525" y="129000"/>
            <a:ext cx="10268400" cy="12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latin typeface="Corbel"/>
                <a:ea typeface="Corbel"/>
                <a:cs typeface="Corbel"/>
                <a:sym typeface="Corbel"/>
              </a:rPr>
              <a:t>REST API is a middleman for transmitting data between web client and web server .</a:t>
            </a:r>
            <a:endParaRPr sz="2600" b="1">
              <a:latin typeface="Corbel"/>
              <a:ea typeface="Corbel"/>
              <a:cs typeface="Corbel"/>
              <a:sym typeface="Corbe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25ba8e1a2d8_0_8"/>
          <p:cNvSpPr txBox="1">
            <a:spLocks noGrp="1"/>
          </p:cNvSpPr>
          <p:nvPr>
            <p:ph type="title"/>
          </p:nvPr>
        </p:nvSpPr>
        <p:spPr>
          <a:xfrm>
            <a:off x="1484300" y="0"/>
            <a:ext cx="10018800" cy="7002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t>Advantages of REST API</a:t>
            </a:r>
            <a:endParaRPr b="1"/>
          </a:p>
        </p:txBody>
      </p:sp>
      <p:sp>
        <p:nvSpPr>
          <p:cNvPr id="730" name="Google Shape;730;g25ba8e1a2d8_0_8"/>
          <p:cNvSpPr txBox="1">
            <a:spLocks noGrp="1"/>
          </p:cNvSpPr>
          <p:nvPr>
            <p:ph type="body" idx="1"/>
          </p:nvPr>
        </p:nvSpPr>
        <p:spPr>
          <a:xfrm>
            <a:off x="1209700" y="2667000"/>
            <a:ext cx="10870500" cy="3124200"/>
          </a:xfrm>
          <a:prstGeom prst="rect">
            <a:avLst/>
          </a:prstGeom>
        </p:spPr>
        <p:txBody>
          <a:bodyPr spcFirstLastPara="1" wrap="square" lIns="91425" tIns="45700" rIns="91425" bIns="45700" anchor="ctr" anchorCtr="0">
            <a:noAutofit/>
          </a:bodyPr>
          <a:lstStyle/>
          <a:p>
            <a:pPr marL="457200" lvl="0" indent="-394335" algn="l" rtl="0">
              <a:lnSpc>
                <a:spcPct val="100000"/>
              </a:lnSpc>
              <a:spcBef>
                <a:spcPts val="0"/>
              </a:spcBef>
              <a:spcAft>
                <a:spcPts val="0"/>
              </a:spcAft>
              <a:buSzPts val="2610"/>
              <a:buFont typeface="Nunito"/>
              <a:buChar char="•"/>
            </a:pPr>
            <a:r>
              <a:rPr lang="en-US" b="1">
                <a:highlight>
                  <a:srgbClr val="EFEFEF"/>
                </a:highlight>
                <a:latin typeface="Nunito"/>
                <a:ea typeface="Nunito"/>
                <a:cs typeface="Nunito"/>
                <a:sym typeface="Nunito"/>
              </a:rPr>
              <a:t>Simplicity</a:t>
            </a:r>
            <a:r>
              <a:rPr lang="en-US">
                <a:highlight>
                  <a:srgbClr val="EFEFEF"/>
                </a:highlight>
                <a:latin typeface="Nunito"/>
                <a:ea typeface="Nunito"/>
                <a:cs typeface="Nunito"/>
                <a:sym typeface="Nunito"/>
              </a:rPr>
              <a:t>: REST APIs are relatively simple to design and implement, making them a popular choice for building APIs for web applications</a:t>
            </a:r>
            <a:endParaRPr>
              <a:highlight>
                <a:srgbClr val="EFEFEF"/>
              </a:highlight>
              <a:latin typeface="Nunito"/>
              <a:ea typeface="Nunito"/>
              <a:cs typeface="Nunito"/>
              <a:sym typeface="Nunito"/>
            </a:endParaRPr>
          </a:p>
          <a:p>
            <a:pPr marL="457200" lvl="0" indent="0" algn="l" rtl="0">
              <a:lnSpc>
                <a:spcPct val="100000"/>
              </a:lnSpc>
              <a:spcBef>
                <a:spcPts val="0"/>
              </a:spcBef>
              <a:spcAft>
                <a:spcPts val="0"/>
              </a:spcAft>
              <a:buNone/>
            </a:pPr>
            <a:endParaRPr>
              <a:highlight>
                <a:srgbClr val="EFEFEF"/>
              </a:highlight>
              <a:latin typeface="Nunito"/>
              <a:ea typeface="Nunito"/>
              <a:cs typeface="Nunito"/>
              <a:sym typeface="Nunito"/>
            </a:endParaRPr>
          </a:p>
          <a:p>
            <a:pPr marL="457200" lvl="0" indent="-394335" algn="l" rtl="0">
              <a:lnSpc>
                <a:spcPct val="100000"/>
              </a:lnSpc>
              <a:spcBef>
                <a:spcPts val="0"/>
              </a:spcBef>
              <a:spcAft>
                <a:spcPts val="0"/>
              </a:spcAft>
              <a:buSzPts val="2610"/>
              <a:buFont typeface="Nunito"/>
              <a:buChar char="•"/>
            </a:pPr>
            <a:r>
              <a:rPr lang="en-US" b="1">
                <a:highlight>
                  <a:srgbClr val="EFEFEF"/>
                </a:highlight>
                <a:latin typeface="Nunito"/>
                <a:ea typeface="Nunito"/>
                <a:cs typeface="Nunito"/>
                <a:sym typeface="Nunito"/>
              </a:rPr>
              <a:t>Flexibility</a:t>
            </a:r>
            <a:r>
              <a:rPr lang="en-US">
                <a:highlight>
                  <a:srgbClr val="EFEFEF"/>
                </a:highlight>
                <a:latin typeface="Nunito"/>
                <a:ea typeface="Nunito"/>
                <a:cs typeface="Nunito"/>
                <a:sym typeface="Nunito"/>
              </a:rPr>
              <a:t>: REST APIs can be used to support a wide range of applications and services, from simple web applications to complex enterprise systems.</a:t>
            </a:r>
            <a:endParaRPr>
              <a:highlight>
                <a:srgbClr val="EFEFEF"/>
              </a:highlight>
              <a:latin typeface="Nunito"/>
              <a:ea typeface="Nunito"/>
              <a:cs typeface="Nunito"/>
              <a:sym typeface="Nunito"/>
            </a:endParaRPr>
          </a:p>
          <a:p>
            <a:pPr marL="457200" lvl="0" indent="0" algn="l" rtl="0">
              <a:lnSpc>
                <a:spcPct val="115000"/>
              </a:lnSpc>
              <a:spcBef>
                <a:spcPts val="0"/>
              </a:spcBef>
              <a:spcAft>
                <a:spcPts val="0"/>
              </a:spcAft>
              <a:buNone/>
            </a:pPr>
            <a:endParaRPr>
              <a:highlight>
                <a:srgbClr val="EFEFEF"/>
              </a:highlight>
              <a:latin typeface="Nunito"/>
              <a:ea typeface="Nunito"/>
              <a:cs typeface="Nunito"/>
              <a:sym typeface="Nunito"/>
            </a:endParaRPr>
          </a:p>
          <a:p>
            <a:pPr marL="457200" lvl="0" indent="-394335" algn="l" rtl="0">
              <a:lnSpc>
                <a:spcPct val="100000"/>
              </a:lnSpc>
              <a:spcBef>
                <a:spcPts val="0"/>
              </a:spcBef>
              <a:spcAft>
                <a:spcPts val="0"/>
              </a:spcAft>
              <a:buSzPts val="2610"/>
              <a:buFont typeface="Nunito"/>
              <a:buChar char="•"/>
            </a:pPr>
            <a:r>
              <a:rPr lang="en-US" b="1">
                <a:highlight>
                  <a:srgbClr val="EFEFEF"/>
                </a:highlight>
                <a:latin typeface="Nunito"/>
                <a:ea typeface="Nunito"/>
                <a:cs typeface="Nunito"/>
                <a:sym typeface="Nunito"/>
              </a:rPr>
              <a:t>Caching</a:t>
            </a:r>
            <a:r>
              <a:rPr lang="en-US">
                <a:highlight>
                  <a:srgbClr val="EFEFEF"/>
                </a:highlight>
                <a:latin typeface="Nunito"/>
                <a:ea typeface="Nunito"/>
                <a:cs typeface="Nunito"/>
                <a:sym typeface="Nunito"/>
              </a:rPr>
              <a:t>: REST APIs can leverage caching to improve performance and reduce server load.</a:t>
            </a:r>
            <a:endParaRPr>
              <a:highlight>
                <a:srgbClr val="EFEFEF"/>
              </a:highlight>
              <a:latin typeface="Nunito"/>
              <a:ea typeface="Nunito"/>
              <a:cs typeface="Nunito"/>
              <a:sym typeface="Nunito"/>
            </a:endParaRPr>
          </a:p>
          <a:p>
            <a:pPr marL="457200" lvl="0" indent="0" algn="l" rtl="0">
              <a:lnSpc>
                <a:spcPct val="100000"/>
              </a:lnSpc>
              <a:spcBef>
                <a:spcPts val="0"/>
              </a:spcBef>
              <a:spcAft>
                <a:spcPts val="0"/>
              </a:spcAft>
              <a:buNone/>
            </a:pPr>
            <a:endParaRPr>
              <a:highlight>
                <a:srgbClr val="EFEFEF"/>
              </a:highlight>
              <a:latin typeface="Nunito"/>
              <a:ea typeface="Nunito"/>
              <a:cs typeface="Nunito"/>
              <a:sym typeface="Nunito"/>
            </a:endParaRPr>
          </a:p>
          <a:p>
            <a:pPr marL="457200" lvl="0" indent="-394335" algn="l" rtl="0">
              <a:lnSpc>
                <a:spcPct val="100000"/>
              </a:lnSpc>
              <a:spcBef>
                <a:spcPts val="0"/>
              </a:spcBef>
              <a:spcAft>
                <a:spcPts val="0"/>
              </a:spcAft>
              <a:buSzPts val="2610"/>
              <a:buFont typeface="Nunito"/>
              <a:buChar char="•"/>
            </a:pPr>
            <a:r>
              <a:rPr lang="en-US" b="1">
                <a:highlight>
                  <a:srgbClr val="EFEFEF"/>
                </a:highlight>
                <a:latin typeface="Nunito"/>
                <a:ea typeface="Nunito"/>
                <a:cs typeface="Nunito"/>
                <a:sym typeface="Nunito"/>
              </a:rPr>
              <a:t>Stateless</a:t>
            </a:r>
            <a:r>
              <a:rPr lang="en-US">
                <a:highlight>
                  <a:srgbClr val="EFEFEF"/>
                </a:highlight>
                <a:latin typeface="Nunito"/>
                <a:ea typeface="Nunito"/>
                <a:cs typeface="Nunito"/>
                <a:sym typeface="Nunito"/>
              </a:rPr>
              <a:t>: REST APIs are stateless, meaning that each request is processed independently of any previous requests, making them easy to scale and distribute.</a:t>
            </a:r>
            <a:endParaRPr>
              <a:highlight>
                <a:srgbClr val="EFEFEF"/>
              </a:highlight>
              <a:latin typeface="Nunito"/>
              <a:ea typeface="Nunito"/>
              <a:cs typeface="Nunito"/>
              <a:sym typeface="Nunito"/>
            </a:endParaRPr>
          </a:p>
          <a:p>
            <a:pPr marL="0" lvl="0" indent="0" algn="l" rtl="0">
              <a:spcBef>
                <a:spcPts val="360"/>
              </a:spcBef>
              <a:spcAft>
                <a:spcPts val="6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5ba8e1a2d8_0_15"/>
          <p:cNvSpPr txBox="1">
            <a:spLocks noGrp="1"/>
          </p:cNvSpPr>
          <p:nvPr>
            <p:ph type="title"/>
          </p:nvPr>
        </p:nvSpPr>
        <p:spPr>
          <a:xfrm>
            <a:off x="1484300" y="0"/>
            <a:ext cx="10018800" cy="7002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t>Disadvantages of REST API</a:t>
            </a:r>
            <a:endParaRPr b="1"/>
          </a:p>
        </p:txBody>
      </p:sp>
      <p:sp>
        <p:nvSpPr>
          <p:cNvPr id="737" name="Google Shape;737;g25ba8e1a2d8_0_15"/>
          <p:cNvSpPr txBox="1">
            <a:spLocks noGrp="1"/>
          </p:cNvSpPr>
          <p:nvPr>
            <p:ph type="body" idx="1"/>
          </p:nvPr>
        </p:nvSpPr>
        <p:spPr>
          <a:xfrm>
            <a:off x="1209700" y="1652225"/>
            <a:ext cx="10870500" cy="40629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b="1">
              <a:solidFill>
                <a:srgbClr val="273239"/>
              </a:solidFill>
              <a:highlight>
                <a:srgbClr val="FFFFFF"/>
              </a:highlight>
              <a:latin typeface="Nunito"/>
              <a:ea typeface="Nunito"/>
              <a:cs typeface="Nunito"/>
              <a:sym typeface="Nunito"/>
            </a:endParaRPr>
          </a:p>
          <a:p>
            <a:pPr marL="685800" lvl="0" indent="-381000" algn="l" rtl="0">
              <a:lnSpc>
                <a:spcPct val="100000"/>
              </a:lnSpc>
              <a:spcBef>
                <a:spcPts val="800"/>
              </a:spcBef>
              <a:spcAft>
                <a:spcPts val="0"/>
              </a:spcAft>
              <a:buClr>
                <a:srgbClr val="273239"/>
              </a:buClr>
              <a:buSzPts val="2400"/>
              <a:buFont typeface="Nunito"/>
              <a:buChar char="●"/>
            </a:pPr>
            <a:r>
              <a:rPr lang="en-US" b="1">
                <a:solidFill>
                  <a:srgbClr val="273239"/>
                </a:solidFill>
                <a:highlight>
                  <a:srgbClr val="CDD0D1"/>
                </a:highlight>
                <a:latin typeface="Nunito"/>
                <a:ea typeface="Nunito"/>
                <a:cs typeface="Nunito"/>
                <a:sym typeface="Nunito"/>
              </a:rPr>
              <a:t>Limited real-time support: </a:t>
            </a:r>
            <a:r>
              <a:rPr lang="en-US">
                <a:solidFill>
                  <a:srgbClr val="273239"/>
                </a:solidFill>
                <a:highlight>
                  <a:srgbClr val="CDD0D1"/>
                </a:highlight>
                <a:latin typeface="Nunito"/>
                <a:ea typeface="Nunito"/>
                <a:cs typeface="Nunito"/>
                <a:sym typeface="Nunito"/>
              </a:rPr>
              <a:t>REST APIs do not support real-time communication between the server and client, making them </a:t>
            </a:r>
            <a:r>
              <a:rPr lang="en-US" b="1">
                <a:solidFill>
                  <a:srgbClr val="273239"/>
                </a:solidFill>
                <a:highlight>
                  <a:srgbClr val="CDD0D1"/>
                </a:highlight>
                <a:latin typeface="Nunito"/>
                <a:ea typeface="Nunito"/>
                <a:cs typeface="Nunito"/>
                <a:sym typeface="Nunito"/>
              </a:rPr>
              <a:t>less suitable for applications that require real-time updates.</a:t>
            </a:r>
            <a:endParaRPr b="1">
              <a:solidFill>
                <a:srgbClr val="273239"/>
              </a:solidFill>
              <a:highlight>
                <a:srgbClr val="CDD0D1"/>
              </a:highlight>
              <a:latin typeface="Nunito"/>
              <a:ea typeface="Nunito"/>
              <a:cs typeface="Nunito"/>
              <a:sym typeface="Nunito"/>
            </a:endParaRPr>
          </a:p>
          <a:p>
            <a:pPr marL="457200" lvl="0" indent="0" algn="l" rtl="0">
              <a:lnSpc>
                <a:spcPct val="100000"/>
              </a:lnSpc>
              <a:spcBef>
                <a:spcPts val="1800"/>
              </a:spcBef>
              <a:spcAft>
                <a:spcPts val="0"/>
              </a:spcAft>
              <a:buNone/>
            </a:pPr>
            <a:endParaRPr>
              <a:solidFill>
                <a:srgbClr val="273239"/>
              </a:solidFill>
              <a:highlight>
                <a:srgbClr val="CDD0D1"/>
              </a:highlight>
              <a:latin typeface="Nunito"/>
              <a:ea typeface="Nunito"/>
              <a:cs typeface="Nunito"/>
              <a:sym typeface="Nunito"/>
            </a:endParaRPr>
          </a:p>
          <a:p>
            <a:pPr marL="685800" lvl="0" indent="-381000" algn="l" rtl="0">
              <a:lnSpc>
                <a:spcPct val="100000"/>
              </a:lnSpc>
              <a:spcBef>
                <a:spcPts val="1800"/>
              </a:spcBef>
              <a:spcAft>
                <a:spcPts val="0"/>
              </a:spcAft>
              <a:buClr>
                <a:srgbClr val="273239"/>
              </a:buClr>
              <a:buSzPts val="2400"/>
              <a:buFont typeface="Nunito"/>
              <a:buChar char="●"/>
            </a:pPr>
            <a:r>
              <a:rPr lang="en-US" b="1">
                <a:solidFill>
                  <a:srgbClr val="273239"/>
                </a:solidFill>
                <a:highlight>
                  <a:srgbClr val="CDD0D1"/>
                </a:highlight>
                <a:latin typeface="Nunito"/>
                <a:ea typeface="Nunito"/>
                <a:cs typeface="Nunito"/>
                <a:sym typeface="Nunito"/>
              </a:rPr>
              <a:t>Performance overhead: </a:t>
            </a:r>
            <a:r>
              <a:rPr lang="en-US">
                <a:solidFill>
                  <a:srgbClr val="273239"/>
                </a:solidFill>
                <a:highlight>
                  <a:srgbClr val="CDD0D1"/>
                </a:highlight>
                <a:latin typeface="Nunito"/>
                <a:ea typeface="Nunito"/>
                <a:cs typeface="Nunito"/>
                <a:sym typeface="Nunito"/>
              </a:rPr>
              <a:t>REST APIs </a:t>
            </a:r>
            <a:r>
              <a:rPr lang="en-US" b="1">
                <a:solidFill>
                  <a:srgbClr val="273239"/>
                </a:solidFill>
                <a:highlight>
                  <a:srgbClr val="CDD0D1"/>
                </a:highlight>
                <a:latin typeface="Nunito"/>
                <a:ea typeface="Nunito"/>
                <a:cs typeface="Nunito"/>
                <a:sym typeface="Nunito"/>
              </a:rPr>
              <a:t>require more overhead </a:t>
            </a:r>
            <a:r>
              <a:rPr lang="en-US">
                <a:solidFill>
                  <a:srgbClr val="273239"/>
                </a:solidFill>
                <a:highlight>
                  <a:srgbClr val="CDD0D1"/>
                </a:highlight>
                <a:latin typeface="Nunito"/>
                <a:ea typeface="Nunito"/>
                <a:cs typeface="Nunito"/>
                <a:sym typeface="Nunito"/>
              </a:rPr>
              <a:t>than WebSocket APIs, as each request and response must contain all the necessary information to complete the request.</a:t>
            </a:r>
            <a:endParaRPr>
              <a:solidFill>
                <a:srgbClr val="273239"/>
              </a:solidFill>
              <a:highlight>
                <a:srgbClr val="CDD0D1"/>
              </a:highlight>
              <a:latin typeface="Nunito"/>
              <a:ea typeface="Nunito"/>
              <a:cs typeface="Nunito"/>
              <a:sym typeface="Nunito"/>
            </a:endParaRPr>
          </a:p>
          <a:p>
            <a:pPr marL="457200" lvl="0" indent="0" algn="l" rtl="0">
              <a:lnSpc>
                <a:spcPct val="100000"/>
              </a:lnSpc>
              <a:spcBef>
                <a:spcPts val="1800"/>
              </a:spcBef>
              <a:spcAft>
                <a:spcPts val="0"/>
              </a:spcAft>
              <a:buNone/>
            </a:pPr>
            <a:endParaRPr>
              <a:solidFill>
                <a:srgbClr val="273239"/>
              </a:solidFill>
              <a:highlight>
                <a:srgbClr val="CDD0D1"/>
              </a:highlight>
              <a:latin typeface="Nunito"/>
              <a:ea typeface="Nunito"/>
              <a:cs typeface="Nunito"/>
              <a:sym typeface="Nunito"/>
            </a:endParaRPr>
          </a:p>
          <a:p>
            <a:pPr marL="685800" lvl="0" indent="-381000" algn="l" rtl="0">
              <a:lnSpc>
                <a:spcPct val="100000"/>
              </a:lnSpc>
              <a:spcBef>
                <a:spcPts val="1800"/>
              </a:spcBef>
              <a:spcAft>
                <a:spcPts val="0"/>
              </a:spcAft>
              <a:buClr>
                <a:srgbClr val="273239"/>
              </a:buClr>
              <a:buSzPts val="2400"/>
              <a:buFont typeface="Nunito"/>
              <a:buChar char="●"/>
            </a:pPr>
            <a:r>
              <a:rPr lang="en-US" b="1">
                <a:solidFill>
                  <a:srgbClr val="273239"/>
                </a:solidFill>
                <a:highlight>
                  <a:srgbClr val="CDD0D1"/>
                </a:highlight>
                <a:latin typeface="Nunito"/>
                <a:ea typeface="Nunito"/>
                <a:cs typeface="Nunito"/>
                <a:sym typeface="Nunito"/>
              </a:rPr>
              <a:t>Complexity: </a:t>
            </a:r>
            <a:r>
              <a:rPr lang="en-US">
                <a:solidFill>
                  <a:srgbClr val="273239"/>
                </a:solidFill>
                <a:highlight>
                  <a:srgbClr val="CDD0D1"/>
                </a:highlight>
                <a:latin typeface="Nunito"/>
                <a:ea typeface="Nunito"/>
                <a:cs typeface="Nunito"/>
                <a:sym typeface="Nunito"/>
              </a:rPr>
              <a:t>REST APIs c</a:t>
            </a:r>
            <a:r>
              <a:rPr lang="en-US" b="1">
                <a:solidFill>
                  <a:srgbClr val="273239"/>
                </a:solidFill>
                <a:highlight>
                  <a:srgbClr val="CDD0D1"/>
                </a:highlight>
                <a:latin typeface="Nunito"/>
                <a:ea typeface="Nunito"/>
                <a:cs typeface="Nunito"/>
                <a:sym typeface="Nunito"/>
              </a:rPr>
              <a:t>an be complex to design and implement for large, distributed systems.</a:t>
            </a:r>
            <a:endParaRPr b="1">
              <a:solidFill>
                <a:srgbClr val="273239"/>
              </a:solidFill>
              <a:highlight>
                <a:srgbClr val="CDD0D1"/>
              </a:highlight>
              <a:latin typeface="Nunito"/>
              <a:ea typeface="Nunito"/>
              <a:cs typeface="Nunito"/>
              <a:sym typeface="Nunito"/>
            </a:endParaRPr>
          </a:p>
          <a:p>
            <a:pPr marL="457200" lvl="0" indent="0" algn="l" rtl="0">
              <a:lnSpc>
                <a:spcPct val="100000"/>
              </a:lnSpc>
              <a:spcBef>
                <a:spcPts val="1800"/>
              </a:spcBef>
              <a:spcAft>
                <a:spcPts val="0"/>
              </a:spcAft>
              <a:buNone/>
            </a:pPr>
            <a:endParaRPr b="1">
              <a:highlight>
                <a:srgbClr val="EFEFEF"/>
              </a:highlight>
              <a:latin typeface="Nunito"/>
              <a:ea typeface="Nunito"/>
              <a:cs typeface="Nunito"/>
              <a:sym typeface="Nunito"/>
            </a:endParaRPr>
          </a:p>
          <a:p>
            <a:pPr marL="0" lvl="0" indent="0" algn="l" rtl="0">
              <a:spcBef>
                <a:spcPts val="1800"/>
              </a:spcBef>
              <a:spcAft>
                <a:spcPts val="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4"/>
          <p:cNvSpPr txBox="1">
            <a:spLocks noGrp="1"/>
          </p:cNvSpPr>
          <p:nvPr>
            <p:ph type="title"/>
          </p:nvPr>
        </p:nvSpPr>
        <p:spPr>
          <a:xfrm>
            <a:off x="1484311" y="-5842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b="1" i="0">
                <a:solidFill>
                  <a:srgbClr val="444444"/>
                </a:solidFill>
                <a:latin typeface="Open Sans"/>
                <a:ea typeface="Open Sans"/>
                <a:cs typeface="Open Sans"/>
                <a:sym typeface="Open Sans"/>
              </a:rPr>
              <a:t>WebSocket based communication API</a:t>
            </a:r>
            <a:endParaRPr/>
          </a:p>
        </p:txBody>
      </p:sp>
      <p:sp>
        <p:nvSpPr>
          <p:cNvPr id="743" name="Google Shape;743;p44"/>
          <p:cNvSpPr txBox="1">
            <a:spLocks noGrp="1"/>
          </p:cNvSpPr>
          <p:nvPr>
            <p:ph type="body" idx="1"/>
          </p:nvPr>
        </p:nvSpPr>
        <p:spPr>
          <a:xfrm>
            <a:off x="1484310" y="1188719"/>
            <a:ext cx="10018800" cy="3124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285750" lvl="0" indent="-272415" algn="l" rtl="0">
              <a:lnSpc>
                <a:spcPct val="115000"/>
              </a:lnSpc>
              <a:spcBef>
                <a:spcPts val="0"/>
              </a:spcBef>
              <a:spcAft>
                <a:spcPts val="0"/>
              </a:spcAft>
              <a:buSzPts val="2400"/>
              <a:buChar char="•"/>
            </a:pPr>
            <a:r>
              <a:rPr lang="en-US">
                <a:solidFill>
                  <a:srgbClr val="333333"/>
                </a:solidFill>
                <a:highlight>
                  <a:schemeClr val="lt2"/>
                </a:highlight>
                <a:latin typeface="Arial"/>
                <a:ea typeface="Arial"/>
                <a:cs typeface="Arial"/>
                <a:sym typeface="Arial"/>
              </a:rPr>
              <a:t>WebSocket-based API creates full-duplex communication between clients and servers. </a:t>
            </a:r>
            <a:endParaRPr>
              <a:solidFill>
                <a:srgbClr val="333333"/>
              </a:solidFill>
              <a:highlight>
                <a:schemeClr val="lt2"/>
              </a:highlight>
              <a:latin typeface="Arial"/>
              <a:ea typeface="Arial"/>
              <a:cs typeface="Arial"/>
              <a:sym typeface="Arial"/>
            </a:endParaRPr>
          </a:p>
          <a:p>
            <a:pPr marL="285750" lvl="0" indent="-272415" algn="l" rtl="0">
              <a:lnSpc>
                <a:spcPct val="115000"/>
              </a:lnSpc>
              <a:spcBef>
                <a:spcPts val="0"/>
              </a:spcBef>
              <a:spcAft>
                <a:spcPts val="0"/>
              </a:spcAft>
              <a:buSzPts val="2400"/>
              <a:buChar char="•"/>
            </a:pPr>
            <a:r>
              <a:rPr lang="en-US">
                <a:solidFill>
                  <a:srgbClr val="333333"/>
                </a:solidFill>
                <a:highlight>
                  <a:schemeClr val="lt2"/>
                </a:highlight>
                <a:latin typeface="Arial"/>
                <a:ea typeface="Arial"/>
                <a:cs typeface="Arial"/>
                <a:sym typeface="Arial"/>
              </a:rPr>
              <a:t>It follows exclusive pair communication model. </a:t>
            </a:r>
            <a:endParaRPr>
              <a:solidFill>
                <a:srgbClr val="333333"/>
              </a:solidFill>
              <a:highlight>
                <a:schemeClr val="lt2"/>
              </a:highlight>
              <a:latin typeface="Arial"/>
              <a:ea typeface="Arial"/>
              <a:cs typeface="Arial"/>
              <a:sym typeface="Arial"/>
            </a:endParaRPr>
          </a:p>
          <a:p>
            <a:pPr marL="285750" lvl="0" indent="-272415" algn="l" rtl="0">
              <a:lnSpc>
                <a:spcPct val="115000"/>
              </a:lnSpc>
              <a:spcBef>
                <a:spcPts val="0"/>
              </a:spcBef>
              <a:spcAft>
                <a:spcPts val="0"/>
              </a:spcAft>
              <a:buSzPts val="2400"/>
              <a:buChar char="•"/>
            </a:pPr>
            <a:r>
              <a:rPr lang="en-US">
                <a:solidFill>
                  <a:srgbClr val="333333"/>
                </a:solidFill>
                <a:highlight>
                  <a:schemeClr val="lt2"/>
                </a:highlight>
                <a:latin typeface="Arial"/>
                <a:ea typeface="Arial"/>
                <a:cs typeface="Arial"/>
                <a:sym typeface="Arial"/>
              </a:rPr>
              <a:t>WebSocket-based communication is stateful.</a:t>
            </a:r>
            <a:endParaRPr>
              <a:solidFill>
                <a:srgbClr val="333333"/>
              </a:solidFill>
              <a:highlight>
                <a:schemeClr val="lt2"/>
              </a:highlight>
              <a:latin typeface="Arial"/>
              <a:ea typeface="Arial"/>
              <a:cs typeface="Arial"/>
              <a:sym typeface="Arial"/>
            </a:endParaRPr>
          </a:p>
          <a:p>
            <a:pPr marL="285750" lvl="0" indent="-272415" algn="l" rtl="0">
              <a:lnSpc>
                <a:spcPct val="115000"/>
              </a:lnSpc>
              <a:spcBef>
                <a:spcPts val="0"/>
              </a:spcBef>
              <a:spcAft>
                <a:spcPts val="0"/>
              </a:spcAft>
              <a:buSzPts val="2400"/>
              <a:buChar char="•"/>
            </a:pPr>
            <a:r>
              <a:rPr lang="en-US">
                <a:solidFill>
                  <a:srgbClr val="333333"/>
                </a:solidFill>
                <a:highlight>
                  <a:schemeClr val="lt2"/>
                </a:highlight>
                <a:latin typeface="Arial"/>
                <a:ea typeface="Arial"/>
                <a:cs typeface="Arial"/>
                <a:sym typeface="Arial"/>
              </a:rPr>
              <a:t>No need to establish connection for each request. </a:t>
            </a:r>
            <a:endParaRPr>
              <a:solidFill>
                <a:srgbClr val="333333"/>
              </a:solidFill>
              <a:highlight>
                <a:schemeClr val="lt2"/>
              </a:highlight>
              <a:latin typeface="Arial"/>
              <a:ea typeface="Arial"/>
              <a:cs typeface="Arial"/>
              <a:sym typeface="Arial"/>
            </a:endParaRPr>
          </a:p>
          <a:p>
            <a:pPr marL="285750" lvl="0" indent="-272415" algn="l" rtl="0">
              <a:lnSpc>
                <a:spcPct val="115000"/>
              </a:lnSpc>
              <a:spcBef>
                <a:spcPts val="0"/>
              </a:spcBef>
              <a:spcAft>
                <a:spcPts val="0"/>
              </a:spcAft>
              <a:buSzPts val="2400"/>
              <a:buChar char="•"/>
            </a:pPr>
            <a:r>
              <a:rPr lang="en-US">
                <a:solidFill>
                  <a:srgbClr val="333333"/>
                </a:solidFill>
                <a:highlight>
                  <a:schemeClr val="lt2"/>
                </a:highlight>
                <a:latin typeface="Arial"/>
                <a:ea typeface="Arial"/>
                <a:cs typeface="Arial"/>
                <a:sym typeface="Arial"/>
              </a:rPr>
              <a:t>It is suitable for IoT applications that have low latency or </a:t>
            </a:r>
            <a:r>
              <a:rPr lang="en-US">
                <a:solidFill>
                  <a:srgbClr val="273239"/>
                </a:solidFill>
                <a:highlight>
                  <a:schemeClr val="lt2"/>
                </a:highlight>
                <a:latin typeface="Arial"/>
                <a:ea typeface="Arial"/>
                <a:cs typeface="Arial"/>
                <a:sym typeface="Arial"/>
              </a:rPr>
              <a:t>or high throughput requirements. </a:t>
            </a:r>
            <a:endParaRPr>
              <a:solidFill>
                <a:srgbClr val="444444"/>
              </a:solidFill>
              <a:highlight>
                <a:schemeClr val="lt2"/>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13de559ce_0_108"/>
          <p:cNvSpPr txBox="1">
            <a:spLocks noGrp="1"/>
          </p:cNvSpPr>
          <p:nvPr>
            <p:ph type="title"/>
          </p:nvPr>
        </p:nvSpPr>
        <p:spPr>
          <a:xfrm>
            <a:off x="1484311" y="-5842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44444"/>
              </a:buClr>
              <a:buSzPts val="4000"/>
              <a:buFont typeface="Open Sans"/>
              <a:buNone/>
            </a:pPr>
            <a:r>
              <a:rPr lang="en-US" b="1" i="0">
                <a:solidFill>
                  <a:srgbClr val="444444"/>
                </a:solidFill>
                <a:latin typeface="Open Sans"/>
                <a:ea typeface="Open Sans"/>
                <a:cs typeface="Open Sans"/>
                <a:sym typeface="Open Sans"/>
              </a:rPr>
              <a:t>WebSocket based communication API</a:t>
            </a:r>
            <a:endParaRPr/>
          </a:p>
        </p:txBody>
      </p:sp>
      <p:sp>
        <p:nvSpPr>
          <p:cNvPr id="749" name="Google Shape;749;g2313de559ce_0_108"/>
          <p:cNvSpPr txBox="1">
            <a:spLocks noGrp="1"/>
          </p:cNvSpPr>
          <p:nvPr>
            <p:ph type="body" idx="1"/>
          </p:nvPr>
        </p:nvSpPr>
        <p:spPr>
          <a:xfrm>
            <a:off x="1484310" y="2026919"/>
            <a:ext cx="10018800" cy="3124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285750" lvl="0" indent="-247650" algn="l" rtl="0">
              <a:spcBef>
                <a:spcPts val="0"/>
              </a:spcBef>
              <a:spcAft>
                <a:spcPts val="0"/>
              </a:spcAft>
              <a:buSzPts val="2300"/>
              <a:buChar char="•"/>
            </a:pPr>
            <a:r>
              <a:rPr lang="en-US" sz="2300" i="0">
                <a:solidFill>
                  <a:srgbClr val="444444"/>
                </a:solidFill>
                <a:latin typeface="Arial"/>
                <a:ea typeface="Arial"/>
                <a:cs typeface="Arial"/>
                <a:sym typeface="Arial"/>
              </a:rPr>
              <a:t>Websocket APIs allow bi-directional,  full duplex communication between clients and servers. </a:t>
            </a:r>
            <a:endParaRPr sz="2300">
              <a:latin typeface="Arial"/>
              <a:ea typeface="Arial"/>
              <a:cs typeface="Arial"/>
              <a:sym typeface="Arial"/>
            </a:endParaRPr>
          </a:p>
          <a:p>
            <a:pPr marL="285750" lvl="0" indent="-247650" algn="l" rtl="0">
              <a:spcBef>
                <a:spcPts val="1000"/>
              </a:spcBef>
              <a:spcAft>
                <a:spcPts val="0"/>
              </a:spcAft>
              <a:buSzPts val="2300"/>
              <a:buChar char="•"/>
            </a:pPr>
            <a:r>
              <a:rPr lang="en-US" sz="2300" i="0">
                <a:solidFill>
                  <a:srgbClr val="444444"/>
                </a:solidFill>
                <a:latin typeface="Arial"/>
                <a:ea typeface="Arial"/>
                <a:cs typeface="Arial"/>
                <a:sym typeface="Arial"/>
              </a:rPr>
              <a:t>Websocket APIs follow the exclusive pair communication model. Unlike request-response model such as REST, the WebSocket APIs allow full duplex communication and do not require  new connection to be setup for each message to be sent. </a:t>
            </a:r>
            <a:endParaRPr sz="2300">
              <a:latin typeface="Arial"/>
              <a:ea typeface="Arial"/>
              <a:cs typeface="Arial"/>
              <a:sym typeface="Arial"/>
            </a:endParaRPr>
          </a:p>
          <a:p>
            <a:pPr marL="285750" lvl="0" indent="-247650" algn="l" rtl="0">
              <a:spcBef>
                <a:spcPts val="1000"/>
              </a:spcBef>
              <a:spcAft>
                <a:spcPts val="0"/>
              </a:spcAft>
              <a:buSzPts val="2300"/>
              <a:buChar char="•"/>
            </a:pPr>
            <a:r>
              <a:rPr lang="en-US" sz="2300" i="0">
                <a:solidFill>
                  <a:srgbClr val="444444"/>
                </a:solidFill>
                <a:latin typeface="Arial"/>
                <a:ea typeface="Arial"/>
                <a:cs typeface="Arial"/>
                <a:sym typeface="Arial"/>
              </a:rPr>
              <a:t>WebSocket communication begins with a connection setup request sent by the client to the server. The request (called websocket handshake) is sent over HTTP and the server interprets it is an upgrade request. If the server supports websocket protocol, the server responds to the websocket handshake response.</a:t>
            </a:r>
            <a:endParaRPr sz="2300">
              <a:latin typeface="Arial"/>
              <a:ea typeface="Arial"/>
              <a:cs typeface="Arial"/>
              <a:sym typeface="Arial"/>
            </a:endParaRPr>
          </a:p>
          <a:p>
            <a:pPr marL="285750" lvl="0" indent="-247650" algn="l" rtl="0">
              <a:spcBef>
                <a:spcPts val="1000"/>
              </a:spcBef>
              <a:spcAft>
                <a:spcPts val="0"/>
              </a:spcAft>
              <a:buSzPts val="2300"/>
              <a:buChar char="•"/>
            </a:pPr>
            <a:r>
              <a:rPr lang="en-US" sz="2300" i="0">
                <a:solidFill>
                  <a:srgbClr val="444444"/>
                </a:solidFill>
                <a:latin typeface="Arial"/>
                <a:ea typeface="Arial"/>
                <a:cs typeface="Arial"/>
                <a:sym typeface="Arial"/>
              </a:rPr>
              <a:t> After the connection setup client and server can send data/mesages to each other in full duplex mode. Websocket API reduce the network traffic and letency as there is no overhead for connection setup and termination requests for each message. Websocket suitable for IoT applications that have low latency or high throughput requirements. So Web socket is most suitable IoT Communication APIs for IoT System.</a:t>
            </a:r>
            <a:endParaRPr sz="2300">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4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endParaRPr/>
          </a:p>
        </p:txBody>
      </p:sp>
      <p:sp>
        <p:nvSpPr>
          <p:cNvPr id="755" name="Google Shape;755;p45"/>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p>
            <a:pPr marL="285750" lvl="0" indent="-64770" algn="l" rtl="0">
              <a:spcBef>
                <a:spcPts val="0"/>
              </a:spcBef>
              <a:spcAft>
                <a:spcPts val="0"/>
              </a:spcAft>
              <a:buSzPts val="3480"/>
              <a:buNone/>
            </a:pPr>
            <a:endParaRPr/>
          </a:p>
        </p:txBody>
      </p:sp>
      <p:pic>
        <p:nvPicPr>
          <p:cNvPr id="756" name="Google Shape;756;p45" descr="Logical Design of IoT"/>
          <p:cNvPicPr preferRelativeResize="0"/>
          <p:nvPr/>
        </p:nvPicPr>
        <p:blipFill rotWithShape="1">
          <a:blip r:embed="rId3">
            <a:alphaModFix/>
          </a:blip>
          <a:srcRect/>
          <a:stretch/>
        </p:blipFill>
        <p:spPr>
          <a:xfrm>
            <a:off x="1507675" y="208950"/>
            <a:ext cx="12192000" cy="6466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25ba8e1a2d8_0_23"/>
          <p:cNvSpPr txBox="1">
            <a:spLocks noGrp="1"/>
          </p:cNvSpPr>
          <p:nvPr>
            <p:ph type="title"/>
          </p:nvPr>
        </p:nvSpPr>
        <p:spPr>
          <a:xfrm>
            <a:off x="1484300" y="0"/>
            <a:ext cx="10018800" cy="7002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t>Advantages of Web Socket Based API</a:t>
            </a:r>
            <a:endParaRPr b="1"/>
          </a:p>
        </p:txBody>
      </p:sp>
      <p:sp>
        <p:nvSpPr>
          <p:cNvPr id="763" name="Google Shape;763;g25ba8e1a2d8_0_23"/>
          <p:cNvSpPr txBox="1">
            <a:spLocks noGrp="1"/>
          </p:cNvSpPr>
          <p:nvPr>
            <p:ph type="body" idx="1"/>
          </p:nvPr>
        </p:nvSpPr>
        <p:spPr>
          <a:xfrm>
            <a:off x="1209700" y="1880825"/>
            <a:ext cx="10982400" cy="40629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Font typeface="Arial"/>
              <a:buChar char="●"/>
            </a:pPr>
            <a:r>
              <a:rPr lang="en-US" b="1">
                <a:highlight>
                  <a:srgbClr val="CDD0D1"/>
                </a:highlight>
                <a:latin typeface="Arial"/>
                <a:ea typeface="Arial"/>
                <a:cs typeface="Arial"/>
                <a:sym typeface="Arial"/>
              </a:rPr>
              <a:t>Real-time communication: </a:t>
            </a:r>
            <a:r>
              <a:rPr lang="en-US">
                <a:highlight>
                  <a:srgbClr val="CDD0D1"/>
                </a:highlight>
                <a:latin typeface="Arial"/>
                <a:ea typeface="Arial"/>
                <a:cs typeface="Arial"/>
                <a:sym typeface="Arial"/>
              </a:rPr>
              <a:t>WebSocket APIs enable real-time communication between the server and client, making them ideal for applications that require real-time updates.</a:t>
            </a:r>
            <a:endParaRPr>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a:highlight>
                <a:srgbClr val="CDD0D1"/>
              </a:highlight>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Font typeface="Arial"/>
              <a:buChar char="●"/>
            </a:pPr>
            <a:r>
              <a:rPr lang="en-US" b="1">
                <a:highlight>
                  <a:srgbClr val="CDD0D1"/>
                </a:highlight>
                <a:latin typeface="Arial"/>
                <a:ea typeface="Arial"/>
                <a:cs typeface="Arial"/>
                <a:sym typeface="Arial"/>
              </a:rPr>
              <a:t>Efficiency:</a:t>
            </a:r>
            <a:r>
              <a:rPr lang="en-US">
                <a:highlight>
                  <a:srgbClr val="CDD0D1"/>
                </a:highlight>
                <a:latin typeface="Arial"/>
                <a:ea typeface="Arial"/>
                <a:cs typeface="Arial"/>
                <a:sym typeface="Arial"/>
              </a:rPr>
              <a:t> WebSocket APIs are more efficient than REST APIs for real-time applications, as they use a persistent connection to enable bidirectional communication.</a:t>
            </a:r>
            <a:endParaRPr>
              <a:highlight>
                <a:srgbClr val="CDD0D1"/>
              </a:highlight>
              <a:latin typeface="Arial"/>
              <a:ea typeface="Arial"/>
              <a:cs typeface="Arial"/>
              <a:sym typeface="Arial"/>
            </a:endParaRPr>
          </a:p>
          <a:p>
            <a:pPr marL="0" lvl="0" indent="0" algn="l" rtl="0">
              <a:lnSpc>
                <a:spcPct val="100000"/>
              </a:lnSpc>
              <a:spcBef>
                <a:spcPts val="0"/>
              </a:spcBef>
              <a:spcAft>
                <a:spcPts val="0"/>
              </a:spcAft>
              <a:buNone/>
            </a:pPr>
            <a:endParaRPr>
              <a:highlight>
                <a:srgbClr val="CDD0D1"/>
              </a:highlight>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Font typeface="Arial"/>
              <a:buChar char="●"/>
            </a:pPr>
            <a:r>
              <a:rPr lang="en-US" b="1">
                <a:highlight>
                  <a:srgbClr val="CDD0D1"/>
                </a:highlight>
                <a:latin typeface="Arial"/>
                <a:ea typeface="Arial"/>
                <a:cs typeface="Arial"/>
                <a:sym typeface="Arial"/>
              </a:rPr>
              <a:t>Scalability:</a:t>
            </a:r>
            <a:r>
              <a:rPr lang="en-US">
                <a:highlight>
                  <a:srgbClr val="CDD0D1"/>
                </a:highlight>
                <a:latin typeface="Arial"/>
                <a:ea typeface="Arial"/>
                <a:cs typeface="Arial"/>
                <a:sym typeface="Arial"/>
              </a:rPr>
              <a:t> WebSocket APIs are highly scalable, as they can support thousands of connections per server.</a:t>
            </a:r>
            <a:endParaRPr>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a:highlight>
                <a:srgbClr val="CDD0D1"/>
              </a:highlight>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Font typeface="Arial"/>
              <a:buChar char="●"/>
            </a:pPr>
            <a:r>
              <a:rPr lang="en-US" b="1">
                <a:highlight>
                  <a:srgbClr val="CDD0D1"/>
                </a:highlight>
                <a:latin typeface="Arial"/>
                <a:ea typeface="Arial"/>
                <a:cs typeface="Arial"/>
                <a:sym typeface="Arial"/>
              </a:rPr>
              <a:t>Reduced overhead:</a:t>
            </a:r>
            <a:r>
              <a:rPr lang="en-US">
                <a:highlight>
                  <a:srgbClr val="CDD0D1"/>
                </a:highlight>
                <a:latin typeface="Arial"/>
                <a:ea typeface="Arial"/>
                <a:cs typeface="Arial"/>
                <a:sym typeface="Arial"/>
              </a:rPr>
              <a:t> WebSocket APIs have lower overhead than REST APIs, as they use a single connection to transmit data.</a:t>
            </a:r>
            <a:endParaRPr>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0" lvl="0" indent="0" algn="l" rtl="0">
              <a:lnSpc>
                <a:spcPct val="100000"/>
              </a:lnSpc>
              <a:spcBef>
                <a:spcPts val="360"/>
              </a:spcBef>
              <a:spcAft>
                <a:spcPts val="0"/>
              </a:spcAft>
              <a:buNone/>
            </a:pPr>
            <a:endParaRPr>
              <a:highlight>
                <a:srgbClr val="CDD0D1"/>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2f0ad91450_0_23"/>
          <p:cNvSpPr txBox="1">
            <a:spLocks noGrp="1"/>
          </p:cNvSpPr>
          <p:nvPr>
            <p:ph type="title"/>
          </p:nvPr>
        </p:nvSpPr>
        <p:spPr>
          <a:xfrm>
            <a:off x="1484311" y="76200"/>
            <a:ext cx="10018800" cy="1752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333333"/>
              </a:buClr>
              <a:buSzPct val="100000"/>
              <a:buFont typeface="Open Sans"/>
              <a:buNone/>
            </a:pPr>
            <a:r>
              <a:rPr lang="en-US" b="1" i="0">
                <a:solidFill>
                  <a:srgbClr val="333333"/>
                </a:solidFill>
                <a:latin typeface="Open Sans"/>
                <a:ea typeface="Open Sans"/>
                <a:cs typeface="Open Sans"/>
                <a:sym typeface="Open Sans"/>
              </a:rPr>
              <a:t>How can Internet of things help?</a:t>
            </a:r>
            <a:endParaRPr b="1" i="0">
              <a:solidFill>
                <a:srgbClr val="333333"/>
              </a:solidFill>
              <a:latin typeface="Open Sans"/>
              <a:ea typeface="Open Sans"/>
              <a:cs typeface="Open Sans"/>
              <a:sym typeface="Open Sans"/>
            </a:endParaRPr>
          </a:p>
          <a:p>
            <a:pPr marL="0" lvl="0" indent="0" algn="ctr" rtl="0">
              <a:spcBef>
                <a:spcPts val="0"/>
              </a:spcBef>
              <a:spcAft>
                <a:spcPts val="0"/>
              </a:spcAft>
              <a:buClr>
                <a:srgbClr val="333333"/>
              </a:buClr>
              <a:buSzPct val="100000"/>
              <a:buFont typeface="Open Sans"/>
              <a:buNone/>
            </a:pPr>
            <a:r>
              <a:rPr lang="en-US" b="1">
                <a:solidFill>
                  <a:srgbClr val="333333"/>
                </a:solidFill>
                <a:latin typeface="Open Sans"/>
                <a:ea typeface="Open Sans"/>
                <a:cs typeface="Open Sans"/>
                <a:sym typeface="Open Sans"/>
              </a:rPr>
              <a:t>Benefits of IoT</a:t>
            </a:r>
            <a:br>
              <a:rPr lang="en-US" b="1" i="0">
                <a:solidFill>
                  <a:srgbClr val="333333"/>
                </a:solidFill>
                <a:latin typeface="Open Sans"/>
                <a:ea typeface="Open Sans"/>
                <a:cs typeface="Open Sans"/>
                <a:sym typeface="Open Sans"/>
              </a:rPr>
            </a:br>
            <a:endParaRPr b="1"/>
          </a:p>
        </p:txBody>
      </p:sp>
      <p:sp>
        <p:nvSpPr>
          <p:cNvPr id="276" name="Google Shape;276;g22f0ad91450_0_23"/>
          <p:cNvSpPr txBox="1">
            <a:spLocks noGrp="1"/>
          </p:cNvSpPr>
          <p:nvPr>
            <p:ph type="body" idx="1"/>
          </p:nvPr>
        </p:nvSpPr>
        <p:spPr>
          <a:xfrm>
            <a:off x="1139900" y="2362200"/>
            <a:ext cx="11072400" cy="3124200"/>
          </a:xfrm>
          <a:prstGeom prst="rect">
            <a:avLst/>
          </a:prstGeom>
          <a:noFill/>
          <a:ln>
            <a:noFill/>
          </a:ln>
        </p:spPr>
        <p:txBody>
          <a:bodyPr spcFirstLastPara="1" wrap="square" lIns="91425" tIns="45700" rIns="91425" bIns="45700" anchor="ctr" anchorCtr="0">
            <a:noAutofit/>
          </a:bodyPr>
          <a:lstStyle/>
          <a:p>
            <a:pPr marL="285750" lvl="0" indent="-233743" algn="l" rtl="0">
              <a:lnSpc>
                <a:spcPct val="80000"/>
              </a:lnSpc>
              <a:spcBef>
                <a:spcPts val="0"/>
              </a:spcBef>
              <a:spcAft>
                <a:spcPts val="0"/>
              </a:spcAft>
              <a:buClr>
                <a:schemeClr val="dk1"/>
              </a:buClr>
              <a:buSzPts val="2400"/>
              <a:buChar char="●"/>
            </a:pPr>
            <a:r>
              <a:rPr lang="en-US" b="1">
                <a:latin typeface="Arial"/>
                <a:ea typeface="Arial"/>
                <a:cs typeface="Arial"/>
                <a:sym typeface="Arial"/>
              </a:rPr>
              <a:t>IoT platforms unearths the new business opportunities </a:t>
            </a:r>
            <a:endParaRPr b="1">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 With improved tracking of devices/objects using sensors and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connectivity, organizations can benefit from real-time insights and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analytics, which would help them make smarter decisions.</a:t>
            </a:r>
            <a:endParaRPr>
              <a:latin typeface="Arial"/>
              <a:ea typeface="Arial"/>
              <a:cs typeface="Arial"/>
              <a:sym typeface="Arial"/>
            </a:endParaRPr>
          </a:p>
          <a:p>
            <a:pPr marL="285750" lvl="0" indent="0" algn="l" rtl="0">
              <a:lnSpc>
                <a:spcPct val="80000"/>
              </a:lnSpc>
              <a:spcBef>
                <a:spcPts val="0"/>
              </a:spcBef>
              <a:spcAft>
                <a:spcPts val="0"/>
              </a:spcAft>
              <a:buNone/>
            </a:pP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 Businesses build new product lines and revenue models based on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emerging patterns.</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e.g Insurers calculate the premium based on the driving habits.</a:t>
            </a:r>
            <a:endParaRPr>
              <a:latin typeface="Arial"/>
              <a:ea typeface="Arial"/>
              <a:cs typeface="Arial"/>
              <a:sym typeface="Arial"/>
            </a:endParaRPr>
          </a:p>
          <a:p>
            <a:pPr marL="285750" lvl="0" indent="0" algn="l" rtl="0">
              <a:lnSpc>
                <a:spcPct val="80000"/>
              </a:lnSpc>
              <a:spcBef>
                <a:spcPts val="0"/>
              </a:spcBef>
              <a:spcAft>
                <a:spcPts val="0"/>
              </a:spcAft>
              <a:buNone/>
            </a:pP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Retailers plan their inventory levels and in-store display by recording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their consumer behaviour.</a:t>
            </a:r>
            <a:endParaRPr>
              <a:latin typeface="Arial"/>
              <a:ea typeface="Arial"/>
              <a:cs typeface="Arial"/>
              <a:sym typeface="Arial"/>
            </a:endParaRPr>
          </a:p>
          <a:p>
            <a:pPr marL="285750" lvl="0" indent="0" algn="l" rtl="0">
              <a:lnSpc>
                <a:spcPct val="80000"/>
              </a:lnSpc>
              <a:spcBef>
                <a:spcPts val="0"/>
              </a:spcBef>
              <a:spcAft>
                <a:spcPts val="0"/>
              </a:spcAft>
              <a:buNone/>
            </a:pP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Marketers use IoT based Beacon technology to gather insights about </a:t>
            </a:r>
            <a:endParaRPr>
              <a:latin typeface="Arial"/>
              <a:ea typeface="Arial"/>
              <a:cs typeface="Arial"/>
              <a:sym typeface="Arial"/>
            </a:endParaRPr>
          </a:p>
          <a:p>
            <a:pPr marL="285750" lvl="0" indent="0" algn="l" rtl="0">
              <a:lnSpc>
                <a:spcPct val="80000"/>
              </a:lnSpc>
              <a:spcBef>
                <a:spcPts val="0"/>
              </a:spcBef>
              <a:spcAft>
                <a:spcPts val="0"/>
              </a:spcAft>
              <a:buNone/>
            </a:pPr>
            <a:r>
              <a:rPr lang="en-US">
                <a:latin typeface="Arial"/>
                <a:ea typeface="Arial"/>
                <a:cs typeface="Arial"/>
                <a:sym typeface="Arial"/>
              </a:rPr>
              <a:t>            consumers. </a:t>
            </a:r>
            <a:endParaRPr>
              <a:latin typeface="Arial"/>
              <a:ea typeface="Arial"/>
              <a:cs typeface="Arial"/>
              <a:sym typeface="Arial"/>
            </a:endParaRPr>
          </a:p>
          <a:p>
            <a:pPr marL="285750" lvl="0" indent="0" algn="l" rtl="0">
              <a:lnSpc>
                <a:spcPct val="80000"/>
              </a:lnSpc>
              <a:spcBef>
                <a:spcPts val="0"/>
              </a:spcBef>
              <a:spcAft>
                <a:spcPts val="0"/>
              </a:spcAft>
              <a:buNone/>
            </a:pPr>
            <a:endParaRPr>
              <a:latin typeface="Arial"/>
              <a:ea typeface="Arial"/>
              <a:cs typeface="Arial"/>
              <a:sym typeface="Arial"/>
            </a:endParaRPr>
          </a:p>
          <a:p>
            <a:pPr marL="0" lvl="0" indent="0" algn="l" rtl="0">
              <a:lnSpc>
                <a:spcPct val="80000"/>
              </a:lnSpc>
              <a:spcBef>
                <a:spcPts val="1044"/>
              </a:spcBef>
              <a:spcAft>
                <a:spcPts val="0"/>
              </a:spcAft>
              <a:buSzPts val="2958"/>
              <a:buNone/>
            </a:pP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5ba8e1a2d8_0_30"/>
          <p:cNvSpPr txBox="1">
            <a:spLocks noGrp="1"/>
          </p:cNvSpPr>
          <p:nvPr>
            <p:ph type="title"/>
          </p:nvPr>
        </p:nvSpPr>
        <p:spPr>
          <a:xfrm>
            <a:off x="1484300" y="0"/>
            <a:ext cx="10018800" cy="7002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t>Disadvantages of Websocket Based API</a:t>
            </a:r>
            <a:endParaRPr b="1"/>
          </a:p>
        </p:txBody>
      </p:sp>
      <p:sp>
        <p:nvSpPr>
          <p:cNvPr id="770" name="Google Shape;770;g25ba8e1a2d8_0_30"/>
          <p:cNvSpPr txBox="1">
            <a:spLocks noGrp="1"/>
          </p:cNvSpPr>
          <p:nvPr>
            <p:ph type="body" idx="1"/>
          </p:nvPr>
        </p:nvSpPr>
        <p:spPr>
          <a:xfrm>
            <a:off x="1209700" y="1880825"/>
            <a:ext cx="10870500" cy="40629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685800" lvl="0" indent="-381000" algn="l" rtl="0">
              <a:lnSpc>
                <a:spcPct val="100000"/>
              </a:lnSpc>
              <a:spcBef>
                <a:spcPts val="0"/>
              </a:spcBef>
              <a:spcAft>
                <a:spcPts val="0"/>
              </a:spcAft>
              <a:buClr>
                <a:srgbClr val="273239"/>
              </a:buClr>
              <a:buSzPts val="2400"/>
              <a:buFont typeface="Arial"/>
              <a:buChar char="●"/>
            </a:pPr>
            <a:r>
              <a:rPr lang="en-US" b="1">
                <a:solidFill>
                  <a:srgbClr val="273239"/>
                </a:solidFill>
                <a:highlight>
                  <a:srgbClr val="CDD0D1"/>
                </a:highlight>
                <a:latin typeface="Arial"/>
                <a:ea typeface="Arial"/>
                <a:cs typeface="Arial"/>
                <a:sym typeface="Arial"/>
              </a:rPr>
              <a:t>Complexity:</a:t>
            </a:r>
            <a:r>
              <a:rPr lang="en-US">
                <a:solidFill>
                  <a:srgbClr val="273239"/>
                </a:solidFill>
                <a:highlight>
                  <a:srgbClr val="CDD0D1"/>
                </a:highlight>
                <a:latin typeface="Arial"/>
                <a:ea typeface="Arial"/>
                <a:cs typeface="Arial"/>
                <a:sym typeface="Arial"/>
              </a:rPr>
              <a:t> WebSocket APIs are more complex to design and implement than REST APIs, requiring additional programming skills and knowledge.</a:t>
            </a:r>
            <a:endParaRPr>
              <a:solidFill>
                <a:srgbClr val="273239"/>
              </a:solidFill>
              <a:highlight>
                <a:srgbClr val="CDD0D1"/>
              </a:highlight>
              <a:latin typeface="Arial"/>
              <a:ea typeface="Arial"/>
              <a:cs typeface="Arial"/>
              <a:sym typeface="Arial"/>
            </a:endParaRPr>
          </a:p>
          <a:p>
            <a:pPr marL="457200" lvl="0" indent="0" algn="l" rtl="0">
              <a:lnSpc>
                <a:spcPct val="100000"/>
              </a:lnSpc>
              <a:spcBef>
                <a:spcPts val="1800"/>
              </a:spcBef>
              <a:spcAft>
                <a:spcPts val="0"/>
              </a:spcAft>
              <a:buNone/>
            </a:pPr>
            <a:endParaRPr>
              <a:solidFill>
                <a:srgbClr val="273239"/>
              </a:solidFill>
              <a:highlight>
                <a:srgbClr val="CDD0D1"/>
              </a:highlight>
              <a:latin typeface="Arial"/>
              <a:ea typeface="Arial"/>
              <a:cs typeface="Arial"/>
              <a:sym typeface="Arial"/>
            </a:endParaRPr>
          </a:p>
          <a:p>
            <a:pPr marL="685800" lvl="0" indent="-381000" algn="l" rtl="0">
              <a:lnSpc>
                <a:spcPct val="100000"/>
              </a:lnSpc>
              <a:spcBef>
                <a:spcPts val="1800"/>
              </a:spcBef>
              <a:spcAft>
                <a:spcPts val="0"/>
              </a:spcAft>
              <a:buClr>
                <a:srgbClr val="273239"/>
              </a:buClr>
              <a:buSzPts val="2400"/>
              <a:buFont typeface="Arial"/>
              <a:buChar char="●"/>
            </a:pPr>
            <a:r>
              <a:rPr lang="en-US" b="1">
                <a:solidFill>
                  <a:srgbClr val="273239"/>
                </a:solidFill>
                <a:highlight>
                  <a:srgbClr val="CDD0D1"/>
                </a:highlight>
                <a:latin typeface="Arial"/>
                <a:ea typeface="Arial"/>
                <a:cs typeface="Arial"/>
                <a:sym typeface="Arial"/>
              </a:rPr>
              <a:t>Security:</a:t>
            </a:r>
            <a:r>
              <a:rPr lang="en-US">
                <a:solidFill>
                  <a:srgbClr val="273239"/>
                </a:solidFill>
                <a:highlight>
                  <a:srgbClr val="CDD0D1"/>
                </a:highlight>
                <a:latin typeface="Arial"/>
                <a:ea typeface="Arial"/>
                <a:cs typeface="Arial"/>
                <a:sym typeface="Arial"/>
              </a:rPr>
              <a:t> WebSocket APIs can be vulnerable to security threats if not properly secured.</a:t>
            </a:r>
            <a:endParaRPr>
              <a:solidFill>
                <a:srgbClr val="273239"/>
              </a:solidFill>
              <a:highlight>
                <a:srgbClr val="CDD0D1"/>
              </a:highlight>
              <a:latin typeface="Arial"/>
              <a:ea typeface="Arial"/>
              <a:cs typeface="Arial"/>
              <a:sym typeface="Arial"/>
            </a:endParaRPr>
          </a:p>
          <a:p>
            <a:pPr marL="457200" lvl="0" indent="0" algn="l" rtl="0">
              <a:lnSpc>
                <a:spcPct val="100000"/>
              </a:lnSpc>
              <a:spcBef>
                <a:spcPts val="1800"/>
              </a:spcBef>
              <a:spcAft>
                <a:spcPts val="0"/>
              </a:spcAft>
              <a:buNone/>
            </a:pPr>
            <a:endParaRPr>
              <a:solidFill>
                <a:srgbClr val="273239"/>
              </a:solidFill>
              <a:highlight>
                <a:srgbClr val="CDD0D1"/>
              </a:highlight>
              <a:latin typeface="Arial"/>
              <a:ea typeface="Arial"/>
              <a:cs typeface="Arial"/>
              <a:sym typeface="Arial"/>
            </a:endParaRPr>
          </a:p>
          <a:p>
            <a:pPr marL="685800" lvl="0" indent="-381000" algn="l" rtl="0">
              <a:lnSpc>
                <a:spcPct val="100000"/>
              </a:lnSpc>
              <a:spcBef>
                <a:spcPts val="1800"/>
              </a:spcBef>
              <a:spcAft>
                <a:spcPts val="0"/>
              </a:spcAft>
              <a:buClr>
                <a:srgbClr val="273239"/>
              </a:buClr>
              <a:buSzPts val="2400"/>
              <a:buFont typeface="Arial"/>
              <a:buChar char="●"/>
            </a:pPr>
            <a:r>
              <a:rPr lang="en-US" b="1">
                <a:solidFill>
                  <a:srgbClr val="273239"/>
                </a:solidFill>
                <a:highlight>
                  <a:srgbClr val="CDD0D1"/>
                </a:highlight>
                <a:latin typeface="Arial"/>
                <a:ea typeface="Arial"/>
                <a:cs typeface="Arial"/>
                <a:sym typeface="Arial"/>
              </a:rPr>
              <a:t>Compatibility: </a:t>
            </a:r>
            <a:r>
              <a:rPr lang="en-US">
                <a:solidFill>
                  <a:srgbClr val="273239"/>
                </a:solidFill>
                <a:highlight>
                  <a:srgbClr val="CDD0D1"/>
                </a:highlight>
                <a:latin typeface="Arial"/>
                <a:ea typeface="Arial"/>
                <a:cs typeface="Arial"/>
                <a:sym typeface="Arial"/>
              </a:rPr>
              <a:t>WebSocket APIs are not supported by all browsers, requiring fallback mechanisms for older browsers.</a:t>
            </a:r>
            <a:endParaRPr>
              <a:solidFill>
                <a:srgbClr val="273239"/>
              </a:solidFill>
              <a:highlight>
                <a:srgbClr val="CDD0D1"/>
              </a:highlight>
              <a:latin typeface="Arial"/>
              <a:ea typeface="Arial"/>
              <a:cs typeface="Arial"/>
              <a:sym typeface="Arial"/>
            </a:endParaRPr>
          </a:p>
          <a:p>
            <a:pPr marL="457200" lvl="0" indent="0" algn="l" rtl="0">
              <a:lnSpc>
                <a:spcPct val="100000"/>
              </a:lnSpc>
              <a:spcBef>
                <a:spcPts val="1800"/>
              </a:spcBef>
              <a:spcAft>
                <a:spcPts val="0"/>
              </a:spcAft>
              <a:buNone/>
            </a:pPr>
            <a:endParaRPr>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0" lvl="0" indent="0" algn="l" rtl="0">
              <a:lnSpc>
                <a:spcPct val="100000"/>
              </a:lnSpc>
              <a:spcBef>
                <a:spcPts val="0"/>
              </a:spcBef>
              <a:spcAft>
                <a:spcPts val="0"/>
              </a:spcAft>
              <a:buNone/>
            </a:pPr>
            <a:endParaRPr>
              <a:highlight>
                <a:srgbClr val="CDD0D1"/>
              </a:highlight>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25ba8e1a2d8_0_37"/>
          <p:cNvSpPr txBox="1">
            <a:spLocks noGrp="1"/>
          </p:cNvSpPr>
          <p:nvPr>
            <p:ph type="title"/>
          </p:nvPr>
        </p:nvSpPr>
        <p:spPr>
          <a:xfrm>
            <a:off x="1484300" y="685800"/>
            <a:ext cx="10018800" cy="700200"/>
          </a:xfrm>
          <a:prstGeom prst="rect">
            <a:avLst/>
          </a:prstGeom>
        </p:spPr>
        <p:txBody>
          <a:bodyPr spcFirstLastPara="1" wrap="square" lIns="91425" tIns="45700" rIns="91425" bIns="45700" anchor="ctr" anchorCtr="0">
            <a:noAutofit/>
          </a:bodyPr>
          <a:lstStyle/>
          <a:p>
            <a:pPr marL="0" lvl="0" indent="0" algn="l" rtl="0">
              <a:lnSpc>
                <a:spcPct val="115000"/>
              </a:lnSpc>
              <a:spcBef>
                <a:spcPts val="1800"/>
              </a:spcBef>
              <a:spcAft>
                <a:spcPts val="0"/>
              </a:spcAft>
              <a:buClr>
                <a:schemeClr val="dk1"/>
              </a:buClr>
              <a:buSzPts val="1100"/>
              <a:buFont typeface="Arial"/>
              <a:buNone/>
            </a:pPr>
            <a:r>
              <a:rPr lang="en-US" sz="3000" b="1">
                <a:solidFill>
                  <a:srgbClr val="273239"/>
                </a:solidFill>
                <a:highlight>
                  <a:srgbClr val="D9D9D9"/>
                </a:highlight>
                <a:latin typeface="Arial"/>
                <a:ea typeface="Arial"/>
                <a:cs typeface="Arial"/>
                <a:sym typeface="Arial"/>
              </a:rPr>
              <a:t>Similarities between REST API and WebSocket API:</a:t>
            </a:r>
            <a:endParaRPr sz="3000" b="1">
              <a:solidFill>
                <a:srgbClr val="273239"/>
              </a:solidFill>
              <a:highlight>
                <a:srgbClr val="D9D9D9"/>
              </a:highlight>
              <a:latin typeface="Arial"/>
              <a:ea typeface="Arial"/>
              <a:cs typeface="Arial"/>
              <a:sym typeface="Arial"/>
            </a:endParaRPr>
          </a:p>
          <a:p>
            <a:pPr marL="0" lvl="0" indent="0" algn="ctr" rtl="0">
              <a:spcBef>
                <a:spcPts val="1800"/>
              </a:spcBef>
              <a:spcAft>
                <a:spcPts val="0"/>
              </a:spcAft>
              <a:buNone/>
            </a:pPr>
            <a:endParaRPr sz="3000" b="1">
              <a:latin typeface="Arial"/>
              <a:ea typeface="Arial"/>
              <a:cs typeface="Arial"/>
              <a:sym typeface="Arial"/>
            </a:endParaRPr>
          </a:p>
        </p:txBody>
      </p:sp>
      <p:sp>
        <p:nvSpPr>
          <p:cNvPr id="777" name="Google Shape;777;g25ba8e1a2d8_0_37"/>
          <p:cNvSpPr txBox="1">
            <a:spLocks noGrp="1"/>
          </p:cNvSpPr>
          <p:nvPr>
            <p:ph type="body" idx="1"/>
          </p:nvPr>
        </p:nvSpPr>
        <p:spPr>
          <a:xfrm>
            <a:off x="1209700" y="2109425"/>
            <a:ext cx="10870500" cy="40629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685800" lvl="0" indent="-381000" algn="l" rtl="0">
              <a:lnSpc>
                <a:spcPct val="100000"/>
              </a:lnSpc>
              <a:spcBef>
                <a:spcPts val="0"/>
              </a:spcBef>
              <a:spcAft>
                <a:spcPts val="0"/>
              </a:spcAft>
              <a:buClr>
                <a:srgbClr val="273239"/>
              </a:buClr>
              <a:buSzPts val="2400"/>
              <a:buFont typeface="Arial"/>
              <a:buChar char="●"/>
            </a:pPr>
            <a:r>
              <a:rPr lang="en-US">
                <a:solidFill>
                  <a:srgbClr val="273239"/>
                </a:solidFill>
                <a:highlight>
                  <a:srgbClr val="F3F3F3"/>
                </a:highlight>
                <a:latin typeface="Arial"/>
                <a:ea typeface="Arial"/>
                <a:cs typeface="Arial"/>
                <a:sym typeface="Arial"/>
              </a:rPr>
              <a:t>Both REST API and WebSocket API are used to build APIs for web applications.</a:t>
            </a:r>
            <a:endParaRPr>
              <a:solidFill>
                <a:srgbClr val="273239"/>
              </a:solidFill>
              <a:highlight>
                <a:srgbClr val="F3F3F3"/>
              </a:highlight>
              <a:latin typeface="Arial"/>
              <a:ea typeface="Arial"/>
              <a:cs typeface="Arial"/>
              <a:sym typeface="Arial"/>
            </a:endParaRPr>
          </a:p>
          <a:p>
            <a:pPr marL="0" lvl="0" indent="0" algn="l" rtl="0">
              <a:lnSpc>
                <a:spcPct val="100000"/>
              </a:lnSpc>
              <a:spcBef>
                <a:spcPts val="1800"/>
              </a:spcBef>
              <a:spcAft>
                <a:spcPts val="0"/>
              </a:spcAft>
              <a:buNone/>
            </a:pPr>
            <a:endParaRPr>
              <a:solidFill>
                <a:srgbClr val="273239"/>
              </a:solidFill>
              <a:highlight>
                <a:srgbClr val="F3F3F3"/>
              </a:highlight>
              <a:latin typeface="Arial"/>
              <a:ea typeface="Arial"/>
              <a:cs typeface="Arial"/>
              <a:sym typeface="Arial"/>
            </a:endParaRPr>
          </a:p>
          <a:p>
            <a:pPr marL="685800" lvl="0" indent="-381000" algn="l" rtl="0">
              <a:lnSpc>
                <a:spcPct val="100000"/>
              </a:lnSpc>
              <a:spcBef>
                <a:spcPts val="1800"/>
              </a:spcBef>
              <a:spcAft>
                <a:spcPts val="0"/>
              </a:spcAft>
              <a:buClr>
                <a:srgbClr val="273239"/>
              </a:buClr>
              <a:buSzPts val="2400"/>
              <a:buFont typeface="Arial"/>
              <a:buChar char="●"/>
            </a:pPr>
            <a:r>
              <a:rPr lang="en-US">
                <a:solidFill>
                  <a:srgbClr val="273239"/>
                </a:solidFill>
                <a:highlight>
                  <a:srgbClr val="F3F3F3"/>
                </a:highlight>
                <a:latin typeface="Arial"/>
                <a:ea typeface="Arial"/>
                <a:cs typeface="Arial"/>
                <a:sym typeface="Arial"/>
              </a:rPr>
              <a:t>Both REST API and WebSocket API are standardized interfaces that enable communication between the server and client.</a:t>
            </a:r>
            <a:endParaRPr>
              <a:solidFill>
                <a:srgbClr val="273239"/>
              </a:solidFill>
              <a:highlight>
                <a:srgbClr val="F3F3F3"/>
              </a:highlight>
              <a:latin typeface="Arial"/>
              <a:ea typeface="Arial"/>
              <a:cs typeface="Arial"/>
              <a:sym typeface="Arial"/>
            </a:endParaRPr>
          </a:p>
          <a:p>
            <a:pPr marL="457200" lvl="0" indent="0" algn="l" rtl="0">
              <a:lnSpc>
                <a:spcPct val="100000"/>
              </a:lnSpc>
              <a:spcBef>
                <a:spcPts val="1800"/>
              </a:spcBef>
              <a:spcAft>
                <a:spcPts val="0"/>
              </a:spcAft>
              <a:buNone/>
            </a:pPr>
            <a:endParaRPr>
              <a:solidFill>
                <a:srgbClr val="273239"/>
              </a:solidFill>
              <a:highlight>
                <a:srgbClr val="F3F3F3"/>
              </a:highlight>
              <a:latin typeface="Arial"/>
              <a:ea typeface="Arial"/>
              <a:cs typeface="Arial"/>
              <a:sym typeface="Arial"/>
            </a:endParaRPr>
          </a:p>
          <a:p>
            <a:pPr marL="685800" lvl="0" indent="-381000" algn="l" rtl="0">
              <a:lnSpc>
                <a:spcPct val="100000"/>
              </a:lnSpc>
              <a:spcBef>
                <a:spcPts val="1800"/>
              </a:spcBef>
              <a:spcAft>
                <a:spcPts val="0"/>
              </a:spcAft>
              <a:buClr>
                <a:srgbClr val="273239"/>
              </a:buClr>
              <a:buSzPts val="2400"/>
              <a:buFont typeface="Arial"/>
              <a:buChar char="●"/>
            </a:pPr>
            <a:r>
              <a:rPr lang="en-US">
                <a:solidFill>
                  <a:srgbClr val="273239"/>
                </a:solidFill>
                <a:highlight>
                  <a:srgbClr val="F3F3F3"/>
                </a:highlight>
                <a:latin typeface="Arial"/>
                <a:ea typeface="Arial"/>
                <a:cs typeface="Arial"/>
                <a:sym typeface="Arial"/>
              </a:rPr>
              <a:t>Both REST API and WebSocket API can be customized to suit the specific needs of a particular application or system.</a:t>
            </a:r>
            <a:endParaRPr>
              <a:solidFill>
                <a:srgbClr val="273239"/>
              </a:solidFill>
              <a:highlight>
                <a:srgbClr val="F3F3F3"/>
              </a:highlight>
              <a:latin typeface="Arial"/>
              <a:ea typeface="Arial"/>
              <a:cs typeface="Arial"/>
              <a:sym typeface="Arial"/>
            </a:endParaRPr>
          </a:p>
          <a:p>
            <a:pPr marL="0" lvl="0" indent="0" algn="l" rtl="0">
              <a:lnSpc>
                <a:spcPct val="100000"/>
              </a:lnSpc>
              <a:spcBef>
                <a:spcPts val="1800"/>
              </a:spcBef>
              <a:spcAft>
                <a:spcPts val="0"/>
              </a:spcAft>
              <a:buNone/>
            </a:pPr>
            <a:endParaRPr>
              <a:solidFill>
                <a:srgbClr val="273239"/>
              </a:solidFill>
              <a:highlight>
                <a:srgbClr val="F3F3F3"/>
              </a:highlight>
              <a:latin typeface="Arial"/>
              <a:ea typeface="Arial"/>
              <a:cs typeface="Arial"/>
              <a:sym typeface="Arial"/>
            </a:endParaRPr>
          </a:p>
          <a:p>
            <a:pPr marL="685800" lvl="0" indent="-381000" algn="l" rtl="0">
              <a:lnSpc>
                <a:spcPct val="100000"/>
              </a:lnSpc>
              <a:spcBef>
                <a:spcPts val="1800"/>
              </a:spcBef>
              <a:spcAft>
                <a:spcPts val="0"/>
              </a:spcAft>
              <a:buClr>
                <a:srgbClr val="273239"/>
              </a:buClr>
              <a:buSzPts val="2400"/>
              <a:buFont typeface="Arial"/>
              <a:buChar char="●"/>
            </a:pPr>
            <a:r>
              <a:rPr lang="en-US">
                <a:solidFill>
                  <a:srgbClr val="273239"/>
                </a:solidFill>
                <a:highlight>
                  <a:srgbClr val="F3F3F3"/>
                </a:highlight>
                <a:latin typeface="Arial"/>
                <a:ea typeface="Arial"/>
                <a:cs typeface="Arial"/>
                <a:sym typeface="Arial"/>
              </a:rPr>
              <a:t>Both REST API and WebSocket API can be secured using various authentication and encryption methods.</a:t>
            </a:r>
            <a:endParaRPr>
              <a:solidFill>
                <a:srgbClr val="273239"/>
              </a:solidFill>
              <a:highlight>
                <a:srgbClr val="F3F3F3"/>
              </a:highlight>
              <a:latin typeface="Arial"/>
              <a:ea typeface="Arial"/>
              <a:cs typeface="Arial"/>
              <a:sym typeface="Arial"/>
            </a:endParaRPr>
          </a:p>
          <a:p>
            <a:pPr marL="457200" lvl="0" indent="0" algn="l" rtl="0">
              <a:lnSpc>
                <a:spcPct val="100000"/>
              </a:lnSpc>
              <a:spcBef>
                <a:spcPts val="1800"/>
              </a:spcBef>
              <a:spcAft>
                <a:spcPts val="0"/>
              </a:spcAft>
              <a:buNone/>
            </a:pPr>
            <a:endParaRPr b="1">
              <a:solidFill>
                <a:srgbClr val="273239"/>
              </a:solidFill>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0" lvl="0" indent="0" algn="l" rtl="0">
              <a:lnSpc>
                <a:spcPct val="100000"/>
              </a:lnSpc>
              <a:spcBef>
                <a:spcPts val="0"/>
              </a:spcBef>
              <a:spcAft>
                <a:spcPts val="0"/>
              </a:spcAft>
              <a:buNone/>
            </a:pPr>
            <a:endParaRPr>
              <a:highlight>
                <a:srgbClr val="CDD0D1"/>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5ba8e1a2d8_0_45"/>
          <p:cNvSpPr txBox="1">
            <a:spLocks noGrp="1"/>
          </p:cNvSpPr>
          <p:nvPr>
            <p:ph type="title"/>
          </p:nvPr>
        </p:nvSpPr>
        <p:spPr>
          <a:xfrm>
            <a:off x="1516775" y="685800"/>
            <a:ext cx="9986400" cy="496800"/>
          </a:xfrm>
          <a:prstGeom prst="rect">
            <a:avLst/>
          </a:prstGeom>
        </p:spPr>
        <p:txBody>
          <a:bodyPr spcFirstLastPara="1" wrap="square" lIns="91425" tIns="45700" rIns="91425" bIns="45700" anchor="ctr" anchorCtr="0">
            <a:noAutofit/>
          </a:bodyPr>
          <a:lstStyle/>
          <a:p>
            <a:pPr marL="0" lvl="0" indent="0" algn="l" rtl="0">
              <a:lnSpc>
                <a:spcPct val="115000"/>
              </a:lnSpc>
              <a:spcBef>
                <a:spcPts val="1800"/>
              </a:spcBef>
              <a:spcAft>
                <a:spcPts val="0"/>
              </a:spcAft>
              <a:buNone/>
            </a:pPr>
            <a:r>
              <a:rPr lang="en-US" sz="3000" b="1">
                <a:solidFill>
                  <a:srgbClr val="273239"/>
                </a:solidFill>
                <a:highlight>
                  <a:srgbClr val="D9D9D9"/>
                </a:highlight>
                <a:latin typeface="Arial"/>
                <a:ea typeface="Arial"/>
                <a:cs typeface="Arial"/>
                <a:sym typeface="Arial"/>
              </a:rPr>
              <a:t>Differences between REST API and WebSocket API:</a:t>
            </a:r>
            <a:endParaRPr sz="3000" b="1">
              <a:solidFill>
                <a:srgbClr val="273239"/>
              </a:solidFill>
              <a:highlight>
                <a:srgbClr val="D9D9D9"/>
              </a:highlight>
              <a:latin typeface="Arial"/>
              <a:ea typeface="Arial"/>
              <a:cs typeface="Arial"/>
              <a:sym typeface="Arial"/>
            </a:endParaRPr>
          </a:p>
          <a:p>
            <a:pPr marL="0" lvl="0" indent="0" algn="ctr" rtl="0">
              <a:spcBef>
                <a:spcPts val="1800"/>
              </a:spcBef>
              <a:spcAft>
                <a:spcPts val="0"/>
              </a:spcAft>
              <a:buNone/>
            </a:pPr>
            <a:endParaRPr sz="3000" b="1">
              <a:latin typeface="Arial"/>
              <a:ea typeface="Arial"/>
              <a:cs typeface="Arial"/>
              <a:sym typeface="Arial"/>
            </a:endParaRPr>
          </a:p>
        </p:txBody>
      </p:sp>
      <p:sp>
        <p:nvSpPr>
          <p:cNvPr id="784" name="Google Shape;784;g25ba8e1a2d8_0_45"/>
          <p:cNvSpPr txBox="1">
            <a:spLocks noGrp="1"/>
          </p:cNvSpPr>
          <p:nvPr>
            <p:ph type="body" idx="1"/>
          </p:nvPr>
        </p:nvSpPr>
        <p:spPr>
          <a:xfrm>
            <a:off x="1209700" y="2261825"/>
            <a:ext cx="10870500" cy="40629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457200" lvl="0" indent="0" algn="l" rtl="0">
              <a:lnSpc>
                <a:spcPct val="100000"/>
              </a:lnSpc>
              <a:spcBef>
                <a:spcPts val="0"/>
              </a:spcBef>
              <a:spcAft>
                <a:spcPts val="0"/>
              </a:spcAft>
              <a:buNone/>
            </a:pPr>
            <a:endParaRPr b="1">
              <a:highlight>
                <a:srgbClr val="CDD0D1"/>
              </a:highlight>
              <a:latin typeface="Arial"/>
              <a:ea typeface="Arial"/>
              <a:cs typeface="Arial"/>
              <a:sym typeface="Arial"/>
            </a:endParaRPr>
          </a:p>
          <a:p>
            <a:pPr marL="0" lvl="0" indent="0" algn="l" rtl="0">
              <a:lnSpc>
                <a:spcPct val="100000"/>
              </a:lnSpc>
              <a:spcBef>
                <a:spcPts val="0"/>
              </a:spcBef>
              <a:spcAft>
                <a:spcPts val="0"/>
              </a:spcAft>
              <a:buNone/>
            </a:pPr>
            <a:endParaRPr>
              <a:highlight>
                <a:srgbClr val="CDD0D1"/>
              </a:highlight>
              <a:latin typeface="Arial"/>
              <a:ea typeface="Arial"/>
              <a:cs typeface="Arial"/>
              <a:sym typeface="Arial"/>
            </a:endParaRPr>
          </a:p>
        </p:txBody>
      </p:sp>
      <p:graphicFrame>
        <p:nvGraphicFramePr>
          <p:cNvPr id="785" name="Google Shape;785;g25ba8e1a2d8_0_45"/>
          <p:cNvGraphicFramePr/>
          <p:nvPr/>
        </p:nvGraphicFramePr>
        <p:xfrm>
          <a:off x="175875" y="1106275"/>
          <a:ext cx="11904300" cy="4813364"/>
        </p:xfrm>
        <a:graphic>
          <a:graphicData uri="http://schemas.openxmlformats.org/drawingml/2006/table">
            <a:tbl>
              <a:tblPr>
                <a:solidFill>
                  <a:srgbClr val="FFFFFF"/>
                </a:solidFill>
                <a:tableStyleId>{9593DF83-3F9E-45C4-B143-E03977E32643}</a:tableStyleId>
              </a:tblPr>
              <a:tblGrid>
                <a:gridCol w="1056200">
                  <a:extLst>
                    <a:ext uri="{9D8B030D-6E8A-4147-A177-3AD203B41FA5}">
                      <a16:colId xmlns:a16="http://schemas.microsoft.com/office/drawing/2014/main" val="20000"/>
                    </a:ext>
                  </a:extLst>
                </a:gridCol>
                <a:gridCol w="5754025">
                  <a:extLst>
                    <a:ext uri="{9D8B030D-6E8A-4147-A177-3AD203B41FA5}">
                      <a16:colId xmlns:a16="http://schemas.microsoft.com/office/drawing/2014/main" val="20001"/>
                    </a:ext>
                  </a:extLst>
                </a:gridCol>
                <a:gridCol w="5094075">
                  <a:extLst>
                    <a:ext uri="{9D8B030D-6E8A-4147-A177-3AD203B41FA5}">
                      <a16:colId xmlns:a16="http://schemas.microsoft.com/office/drawing/2014/main" val="20002"/>
                    </a:ext>
                  </a:extLst>
                </a:gridCol>
              </a:tblGrid>
              <a:tr h="604925">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S.NO.</a:t>
                      </a:r>
                      <a:endParaRPr sz="2200" b="1">
                        <a:solidFill>
                          <a:srgbClr val="273239"/>
                        </a:solidFill>
                        <a:highlight>
                          <a:srgbClr val="FFFFFF"/>
                        </a:highlight>
                        <a:latin typeface="Nunito"/>
                        <a:ea typeface="Nunito"/>
                        <a:cs typeface="Nunito"/>
                        <a:sym typeface="Nunito"/>
                      </a:endParaRPr>
                    </a:p>
                  </a:txBody>
                  <a:tcPr marL="38100" marR="3810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REST API</a:t>
                      </a:r>
                      <a:endParaRPr sz="2200" b="1">
                        <a:solidFill>
                          <a:srgbClr val="273239"/>
                        </a:solidFill>
                        <a:highlight>
                          <a:srgbClr val="FFFFFF"/>
                        </a:highlight>
                        <a:latin typeface="Nunito"/>
                        <a:ea typeface="Nunito"/>
                        <a:cs typeface="Nunito"/>
                        <a:sym typeface="Nunito"/>
                      </a:endParaRPr>
                    </a:p>
                  </a:txBody>
                  <a:tcPr marL="95250" marR="9525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WEB SOCKET API</a:t>
                      </a:r>
                      <a:endParaRPr sz="2200" b="1">
                        <a:solidFill>
                          <a:srgbClr val="273239"/>
                        </a:solidFill>
                        <a:highlight>
                          <a:srgbClr val="FFFFFF"/>
                        </a:highlight>
                        <a:latin typeface="Nunito"/>
                        <a:ea typeface="Nunito"/>
                        <a:cs typeface="Nunito"/>
                        <a:sym typeface="Nunito"/>
                      </a:endParaRPr>
                    </a:p>
                  </a:txBody>
                  <a:tcPr marL="95250" marR="9525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0"/>
                  </a:ext>
                </a:extLst>
              </a:tr>
              <a:tr h="100872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1.</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Stateless protocol. It will not store the data.</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Stateful protocol. It will store the data.</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1382350">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2.</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Uni-directional. Only either server or client will communicate.</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Bi-directional. Messages can be received or sent by both server or client.</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68982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3.</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Request-response model.</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Full duplex(Exclusive pair) model.</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1082500">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4.</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New TCP connection will be set up for each HTTP request.</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Only Single TCP connection.</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25ba8e1a2d8_0_53"/>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rmAutofit/>
          </a:bodyPr>
          <a:lstStyle/>
          <a:p>
            <a:pPr marL="0" lvl="0" indent="0" algn="l" rtl="0">
              <a:spcBef>
                <a:spcPts val="360"/>
              </a:spcBef>
              <a:spcAft>
                <a:spcPts val="600"/>
              </a:spcAft>
              <a:buNone/>
            </a:pPr>
            <a:endParaRPr/>
          </a:p>
        </p:txBody>
      </p:sp>
      <p:graphicFrame>
        <p:nvGraphicFramePr>
          <p:cNvPr id="792" name="Google Shape;792;g25ba8e1a2d8_0_53"/>
          <p:cNvGraphicFramePr/>
          <p:nvPr/>
        </p:nvGraphicFramePr>
        <p:xfrm>
          <a:off x="175875" y="1487275"/>
          <a:ext cx="11925875" cy="5050155"/>
        </p:xfrm>
        <a:graphic>
          <a:graphicData uri="http://schemas.openxmlformats.org/drawingml/2006/table">
            <a:tbl>
              <a:tblPr>
                <a:solidFill>
                  <a:srgbClr val="FFFFFF"/>
                </a:solidFill>
                <a:tableStyleId>{9593DF83-3F9E-45C4-B143-E03977E32643}</a:tableStyleId>
              </a:tblPr>
              <a:tblGrid>
                <a:gridCol w="1058125">
                  <a:extLst>
                    <a:ext uri="{9D8B030D-6E8A-4147-A177-3AD203B41FA5}">
                      <a16:colId xmlns:a16="http://schemas.microsoft.com/office/drawing/2014/main" val="20000"/>
                    </a:ext>
                  </a:extLst>
                </a:gridCol>
                <a:gridCol w="5764450">
                  <a:extLst>
                    <a:ext uri="{9D8B030D-6E8A-4147-A177-3AD203B41FA5}">
                      <a16:colId xmlns:a16="http://schemas.microsoft.com/office/drawing/2014/main" val="20001"/>
                    </a:ext>
                  </a:extLst>
                </a:gridCol>
                <a:gridCol w="5103300">
                  <a:extLst>
                    <a:ext uri="{9D8B030D-6E8A-4147-A177-3AD203B41FA5}">
                      <a16:colId xmlns:a16="http://schemas.microsoft.com/office/drawing/2014/main" val="20002"/>
                    </a:ext>
                  </a:extLst>
                </a:gridCol>
              </a:tblGrid>
              <a:tr h="330525">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S.NO.</a:t>
                      </a:r>
                      <a:endParaRPr sz="2200" b="1">
                        <a:solidFill>
                          <a:srgbClr val="273239"/>
                        </a:solidFill>
                        <a:highlight>
                          <a:srgbClr val="FFFFFF"/>
                        </a:highlight>
                        <a:latin typeface="Nunito"/>
                        <a:ea typeface="Nunito"/>
                        <a:cs typeface="Nunito"/>
                        <a:sym typeface="Nunito"/>
                      </a:endParaRPr>
                    </a:p>
                  </a:txBody>
                  <a:tcPr marL="38100" marR="3810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REST API</a:t>
                      </a:r>
                      <a:endParaRPr sz="2200" b="1">
                        <a:solidFill>
                          <a:srgbClr val="273239"/>
                        </a:solidFill>
                        <a:highlight>
                          <a:srgbClr val="FFFFFF"/>
                        </a:highlight>
                        <a:latin typeface="Nunito"/>
                        <a:ea typeface="Nunito"/>
                        <a:cs typeface="Nunito"/>
                        <a:sym typeface="Nunito"/>
                      </a:endParaRPr>
                    </a:p>
                  </a:txBody>
                  <a:tcPr marL="95250" marR="9525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rgbClr val="273239"/>
                          </a:solidFill>
                          <a:highlight>
                            <a:srgbClr val="FFFFFF"/>
                          </a:highlight>
                          <a:latin typeface="Nunito"/>
                          <a:ea typeface="Nunito"/>
                          <a:cs typeface="Nunito"/>
                          <a:sym typeface="Nunito"/>
                        </a:rPr>
                        <a:t>WEB SOCKET API</a:t>
                      </a:r>
                      <a:endParaRPr sz="2200" b="1">
                        <a:solidFill>
                          <a:srgbClr val="273239"/>
                        </a:solidFill>
                        <a:highlight>
                          <a:srgbClr val="FFFFFF"/>
                        </a:highlight>
                        <a:latin typeface="Nunito"/>
                        <a:ea typeface="Nunito"/>
                        <a:cs typeface="Nunito"/>
                        <a:sym typeface="Nunito"/>
                      </a:endParaRPr>
                    </a:p>
                  </a:txBody>
                  <a:tcPr marL="95250" marR="95250" marT="95250" marB="952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0"/>
                  </a:ext>
                </a:extLst>
              </a:tr>
              <a:tr h="80602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5.</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Both horizontal and vertical scaling (we can add many resources and number of users both horizontally and vertically).</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Only vertical scaling (we can add resources only vertically).</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59147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6.</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depends upon the HTTP methods to retrieve the data..</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depends upon the IP address and port number to retrieve the data </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59147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7.</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is slower than web socket regarding the transmission of messages.</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web socket transmits messages very fastly than REST API.</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591475">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8.</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does not need memory or buffers to store the data.</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rgbClr val="273239"/>
                          </a:solidFill>
                          <a:highlight>
                            <a:srgbClr val="FFFFFF"/>
                          </a:highlight>
                          <a:latin typeface="Nunito"/>
                          <a:ea typeface="Nunito"/>
                          <a:cs typeface="Nunito"/>
                          <a:sym typeface="Nunito"/>
                        </a:rPr>
                        <a:t>It requires memory and buffers to store the data.</a:t>
                      </a:r>
                      <a:endParaRPr sz="2200">
                        <a:solidFill>
                          <a:srgbClr val="273239"/>
                        </a:solidFill>
                        <a:highlight>
                          <a:srgbClr val="FFFFFF"/>
                        </a:highlight>
                        <a:latin typeface="Nunito"/>
                        <a:ea typeface="Nunito"/>
                        <a:cs typeface="Nunito"/>
                        <a:sym typeface="Nunito"/>
                      </a:endParaRPr>
                    </a:p>
                  </a:txBody>
                  <a:tcPr marL="95250" marR="95250" marT="133350" marB="133350" anchor="ctr">
                    <a:lnL w="8650" cap="flat" cmpd="sng">
                      <a:solidFill>
                        <a:srgbClr val="DFDFDF"/>
                      </a:solidFill>
                      <a:prstDash val="solid"/>
                      <a:round/>
                      <a:headEnd type="none" w="sm" len="sm"/>
                      <a:tailEnd type="none" w="sm" len="sm"/>
                    </a:lnL>
                    <a:lnR w="8650" cap="flat" cmpd="sng">
                      <a:solidFill>
                        <a:srgbClr val="DFDFDF"/>
                      </a:solidFill>
                      <a:prstDash val="solid"/>
                      <a:round/>
                      <a:headEnd type="none" w="sm" len="sm"/>
                      <a:tailEnd type="none" w="sm" len="sm"/>
                    </a:lnR>
                    <a:lnT w="8650" cap="flat" cmpd="sng">
                      <a:solidFill>
                        <a:srgbClr val="DFDFDF"/>
                      </a:solidFill>
                      <a:prstDash val="solid"/>
                      <a:round/>
                      <a:headEnd type="none" w="sm" len="sm"/>
                      <a:tailEnd type="none" w="sm" len="sm"/>
                    </a:lnT>
                    <a:lnB w="8650"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93" name="Google Shape;793;g25ba8e1a2d8_0_53"/>
          <p:cNvSpPr txBox="1">
            <a:spLocks noGrp="1"/>
          </p:cNvSpPr>
          <p:nvPr>
            <p:ph type="title"/>
          </p:nvPr>
        </p:nvSpPr>
        <p:spPr>
          <a:xfrm>
            <a:off x="1516775" y="685800"/>
            <a:ext cx="9986400" cy="496800"/>
          </a:xfrm>
          <a:prstGeom prst="rect">
            <a:avLst/>
          </a:prstGeom>
        </p:spPr>
        <p:txBody>
          <a:bodyPr spcFirstLastPara="1" wrap="square" lIns="91425" tIns="45700" rIns="91425" bIns="45700" anchor="ctr" anchorCtr="0">
            <a:noAutofit/>
          </a:bodyPr>
          <a:lstStyle/>
          <a:p>
            <a:pPr marL="0" lvl="0" indent="0" algn="l" rtl="0">
              <a:lnSpc>
                <a:spcPct val="115000"/>
              </a:lnSpc>
              <a:spcBef>
                <a:spcPts val="1800"/>
              </a:spcBef>
              <a:spcAft>
                <a:spcPts val="0"/>
              </a:spcAft>
              <a:buNone/>
            </a:pPr>
            <a:r>
              <a:rPr lang="en-US" sz="3000" b="1">
                <a:solidFill>
                  <a:srgbClr val="273239"/>
                </a:solidFill>
                <a:highlight>
                  <a:srgbClr val="D9D9D9"/>
                </a:highlight>
                <a:latin typeface="Arial"/>
                <a:ea typeface="Arial"/>
                <a:cs typeface="Arial"/>
                <a:sym typeface="Arial"/>
              </a:rPr>
              <a:t>Differences between REST API and WebSocket API:</a:t>
            </a:r>
            <a:endParaRPr sz="3000" b="1">
              <a:solidFill>
                <a:srgbClr val="273239"/>
              </a:solidFill>
              <a:highlight>
                <a:srgbClr val="D9D9D9"/>
              </a:highlight>
              <a:latin typeface="Arial"/>
              <a:ea typeface="Arial"/>
              <a:cs typeface="Arial"/>
              <a:sym typeface="Arial"/>
            </a:endParaRPr>
          </a:p>
          <a:p>
            <a:pPr marL="0" lvl="0" indent="0" algn="ctr" rtl="0">
              <a:spcBef>
                <a:spcPts val="1800"/>
              </a:spcBef>
              <a:spcAft>
                <a:spcPts val="0"/>
              </a:spcAft>
              <a:buNone/>
            </a:pPr>
            <a:endParaRPr sz="3000" b="1">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25ba8e1a2d8_0_78"/>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rmAutofit/>
          </a:bodyPr>
          <a:lstStyle/>
          <a:p>
            <a:pPr marL="0" lvl="0" indent="0" algn="l" rtl="0">
              <a:lnSpc>
                <a:spcPct val="115000"/>
              </a:lnSpc>
              <a:spcBef>
                <a:spcPts val="1800"/>
              </a:spcBef>
              <a:spcAft>
                <a:spcPts val="0"/>
              </a:spcAft>
              <a:buClr>
                <a:schemeClr val="dk1"/>
              </a:buClr>
              <a:buSzPts val="1100"/>
              <a:buFont typeface="Arial"/>
              <a:buNone/>
            </a:pPr>
            <a:r>
              <a:rPr lang="en-US" sz="3000" b="1">
                <a:latin typeface="Arial"/>
                <a:ea typeface="Arial"/>
                <a:cs typeface="Arial"/>
                <a:sym typeface="Arial"/>
              </a:rPr>
              <a:t>Should I use WebSockets or REST?</a:t>
            </a:r>
            <a:endParaRPr sz="3000" b="1">
              <a:latin typeface="Arial"/>
              <a:ea typeface="Arial"/>
              <a:cs typeface="Arial"/>
              <a:sym typeface="Arial"/>
            </a:endParaRPr>
          </a:p>
          <a:p>
            <a:pPr marL="0" lvl="0" indent="0" algn="ctr" rtl="0">
              <a:spcBef>
                <a:spcPts val="400"/>
              </a:spcBef>
              <a:spcAft>
                <a:spcPts val="0"/>
              </a:spcAft>
              <a:buNone/>
            </a:pPr>
            <a:endParaRPr sz="3000" b="1"/>
          </a:p>
        </p:txBody>
      </p:sp>
      <p:sp>
        <p:nvSpPr>
          <p:cNvPr id="800" name="Google Shape;800;g25ba8e1a2d8_0_78"/>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457200" lvl="0" indent="-381000" algn="l" rtl="0">
              <a:spcBef>
                <a:spcPts val="360"/>
              </a:spcBef>
              <a:spcAft>
                <a:spcPts val="0"/>
              </a:spcAft>
              <a:buClr>
                <a:srgbClr val="292831"/>
              </a:buClr>
              <a:buSzPts val="2400"/>
              <a:buFont typeface="Arial"/>
              <a:buChar char="•"/>
            </a:pPr>
            <a:r>
              <a:rPr lang="en-US">
                <a:solidFill>
                  <a:srgbClr val="292831"/>
                </a:solidFill>
                <a:latin typeface="Arial"/>
                <a:ea typeface="Arial"/>
                <a:cs typeface="Arial"/>
                <a:sym typeface="Arial"/>
              </a:rPr>
              <a:t>Whether you should use a REST architecture or use event-driven WebSockets depends on your use case. </a:t>
            </a:r>
            <a:endParaRPr>
              <a:solidFill>
                <a:srgbClr val="292831"/>
              </a:solidFill>
              <a:latin typeface="Arial"/>
              <a:ea typeface="Arial"/>
              <a:cs typeface="Arial"/>
              <a:sym typeface="Arial"/>
            </a:endParaRPr>
          </a:p>
          <a:p>
            <a:pPr marL="457200" lvl="0" indent="0" algn="l" rtl="0">
              <a:spcBef>
                <a:spcPts val="600"/>
              </a:spcBef>
              <a:spcAft>
                <a:spcPts val="0"/>
              </a:spcAft>
              <a:buNone/>
            </a:pPr>
            <a:endParaRPr>
              <a:solidFill>
                <a:srgbClr val="292831"/>
              </a:solidFill>
              <a:latin typeface="Arial"/>
              <a:ea typeface="Arial"/>
              <a:cs typeface="Arial"/>
              <a:sym typeface="Arial"/>
            </a:endParaRPr>
          </a:p>
          <a:p>
            <a:pPr marL="457200" lvl="0" indent="-381000" algn="l" rtl="0">
              <a:spcBef>
                <a:spcPts val="600"/>
              </a:spcBef>
              <a:spcAft>
                <a:spcPts val="0"/>
              </a:spcAft>
              <a:buClr>
                <a:srgbClr val="292831"/>
              </a:buClr>
              <a:buSzPts val="2400"/>
              <a:buFont typeface="Arial"/>
              <a:buChar char="•"/>
            </a:pPr>
            <a:r>
              <a:rPr lang="en-US">
                <a:solidFill>
                  <a:srgbClr val="040C28"/>
                </a:solidFill>
                <a:latin typeface="Arial"/>
                <a:ea typeface="Arial"/>
                <a:cs typeface="Arial"/>
                <a:sym typeface="Arial"/>
              </a:rPr>
              <a:t>REST API is used for stateless, request/response communication over HTTP, while Web Socket API is used for persistent, bi-directional communication over the WebSocket protocol</a:t>
            </a:r>
            <a:r>
              <a:rPr lang="en-US">
                <a:solidFill>
                  <a:srgbClr val="202124"/>
                </a:solidFill>
                <a:highlight>
                  <a:srgbClr val="FFFFFF"/>
                </a:highlight>
                <a:latin typeface="Arial"/>
                <a:ea typeface="Arial"/>
                <a:cs typeface="Arial"/>
                <a:sym typeface="Arial"/>
              </a:rPr>
              <a:t>.</a:t>
            </a:r>
            <a:endParaRPr>
              <a:solidFill>
                <a:srgbClr val="292831"/>
              </a:solidFill>
              <a:latin typeface="Arial"/>
              <a:ea typeface="Arial"/>
              <a:cs typeface="Arial"/>
              <a:sym typeface="Arial"/>
            </a:endParaRPr>
          </a:p>
          <a:p>
            <a:pPr marL="457200" lvl="0" indent="0" algn="l" rtl="0">
              <a:spcBef>
                <a:spcPts val="600"/>
              </a:spcBef>
              <a:spcAft>
                <a:spcPts val="0"/>
              </a:spcAft>
              <a:buNone/>
            </a:pPr>
            <a:endParaRPr>
              <a:solidFill>
                <a:srgbClr val="292831"/>
              </a:solidFill>
              <a:latin typeface="Arial"/>
              <a:ea typeface="Arial"/>
              <a:cs typeface="Arial"/>
              <a:sym typeface="Arial"/>
            </a:endParaRPr>
          </a:p>
          <a:p>
            <a:pPr marL="457200" lvl="0" indent="-381000" algn="l" rtl="0">
              <a:spcBef>
                <a:spcPts val="600"/>
              </a:spcBef>
              <a:spcAft>
                <a:spcPts val="0"/>
              </a:spcAft>
              <a:buClr>
                <a:srgbClr val="292831"/>
              </a:buClr>
              <a:buSzPts val="2400"/>
              <a:buFont typeface="Arial"/>
              <a:buChar char="•"/>
            </a:pPr>
            <a:r>
              <a:rPr lang="en-US">
                <a:solidFill>
                  <a:srgbClr val="292831"/>
                </a:solidFill>
                <a:latin typeface="Arial"/>
                <a:ea typeface="Arial"/>
                <a:cs typeface="Arial"/>
                <a:sym typeface="Arial"/>
              </a:rPr>
              <a:t>WebSockets are generally ideal for web apps that require real time communication, while REST is tailored for retrieving, creating, and managing resources. </a:t>
            </a:r>
            <a:endParaRPr>
              <a:solidFill>
                <a:srgbClr val="292831"/>
              </a:solidFill>
              <a:latin typeface="Arial"/>
              <a:ea typeface="Arial"/>
              <a:cs typeface="Arial"/>
              <a:sym typeface="Arial"/>
            </a:endParaRPr>
          </a:p>
          <a:p>
            <a:pPr marL="0" lvl="0" indent="0" algn="l" rtl="0">
              <a:spcBef>
                <a:spcPts val="600"/>
              </a:spcBef>
              <a:spcAft>
                <a:spcPts val="6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25ba8e1a2d8_0_62"/>
          <p:cNvSpPr txBox="1">
            <a:spLocks noGrp="1"/>
          </p:cNvSpPr>
          <p:nvPr>
            <p:ph type="title"/>
          </p:nvPr>
        </p:nvSpPr>
        <p:spPr>
          <a:xfrm>
            <a:off x="1484300" y="228600"/>
            <a:ext cx="10018800" cy="485400"/>
          </a:xfrm>
          <a:prstGeom prst="rect">
            <a:avLst/>
          </a:prstGeom>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990"/>
              <a:buFont typeface="Arial"/>
              <a:buNone/>
            </a:pPr>
            <a:r>
              <a:rPr lang="en-US" sz="3020" b="1">
                <a:latin typeface="Arial"/>
                <a:ea typeface="Arial"/>
                <a:cs typeface="Arial"/>
                <a:sym typeface="Arial"/>
              </a:rPr>
              <a:t>When to use WebSockets</a:t>
            </a:r>
            <a:endParaRPr sz="3020" b="1">
              <a:latin typeface="Arial"/>
              <a:ea typeface="Arial"/>
              <a:cs typeface="Arial"/>
              <a:sym typeface="Arial"/>
            </a:endParaRPr>
          </a:p>
          <a:p>
            <a:pPr marL="0" lvl="0" indent="0" algn="ctr" rtl="0">
              <a:spcBef>
                <a:spcPts val="400"/>
              </a:spcBef>
              <a:spcAft>
                <a:spcPts val="0"/>
              </a:spcAft>
              <a:buSzPts val="990"/>
              <a:buNone/>
            </a:pPr>
            <a:endParaRPr sz="3020" b="1"/>
          </a:p>
        </p:txBody>
      </p:sp>
      <p:sp>
        <p:nvSpPr>
          <p:cNvPr id="807" name="Google Shape;807;g25ba8e1a2d8_0_62"/>
          <p:cNvSpPr txBox="1">
            <a:spLocks noGrp="1"/>
          </p:cNvSpPr>
          <p:nvPr>
            <p:ph type="body" idx="1"/>
          </p:nvPr>
        </p:nvSpPr>
        <p:spPr>
          <a:xfrm>
            <a:off x="874900" y="72475"/>
            <a:ext cx="11316900" cy="4804200"/>
          </a:xfrm>
          <a:prstGeom prst="rect">
            <a:avLst/>
          </a:prstGeom>
        </p:spPr>
        <p:txBody>
          <a:bodyPr spcFirstLastPara="1" wrap="square" lIns="171450" tIns="91425" rIns="91425" bIns="91425" anchor="ctr" anchorCtr="0">
            <a:noAutofit/>
          </a:bodyPr>
          <a:lstStyle/>
          <a:p>
            <a:pPr marL="0" lvl="0" indent="0" algn="l" rtl="0">
              <a:lnSpc>
                <a:spcPct val="115000"/>
              </a:lnSpc>
              <a:spcBef>
                <a:spcPts val="1400"/>
              </a:spcBef>
              <a:spcAft>
                <a:spcPts val="0"/>
              </a:spcAft>
              <a:buClr>
                <a:schemeClr val="dk1"/>
              </a:buClr>
              <a:buSzPts val="1100"/>
              <a:buFont typeface="Arial"/>
              <a:buNone/>
            </a:pPr>
            <a:endParaRPr b="1">
              <a:solidFill>
                <a:srgbClr val="161616"/>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We can broadly group Web Sockets use cases into two distinct categories:</a:t>
            </a:r>
            <a:endParaRPr>
              <a:latin typeface="Arial"/>
              <a:ea typeface="Arial"/>
              <a:cs typeface="Arial"/>
              <a:sym typeface="Arial"/>
            </a:endParaRPr>
          </a:p>
          <a:p>
            <a:pPr marL="457200" lvl="0" indent="-609600" algn="l" rtl="0">
              <a:lnSpc>
                <a:spcPct val="115000"/>
              </a:lnSpc>
              <a:spcBef>
                <a:spcPts val="0"/>
              </a:spcBef>
              <a:spcAft>
                <a:spcPts val="0"/>
              </a:spcAft>
              <a:buClr>
                <a:schemeClr val="dk1"/>
              </a:buClr>
              <a:buSzPts val="2400"/>
              <a:buChar char="●"/>
            </a:pPr>
            <a:r>
              <a:rPr lang="en-US" b="1">
                <a:latin typeface="Arial"/>
                <a:ea typeface="Arial"/>
                <a:cs typeface="Arial"/>
                <a:sym typeface="Arial"/>
              </a:rPr>
              <a:t>Realtime updates</a:t>
            </a:r>
            <a:r>
              <a:rPr lang="en-US">
                <a:latin typeface="Arial"/>
                <a:ea typeface="Arial"/>
                <a:cs typeface="Arial"/>
                <a:sym typeface="Arial"/>
              </a:rPr>
              <a:t>, where the communication is unidirectional, and the server is streaming low-latency (and often frequent) updates to the client.</a:t>
            </a:r>
            <a:endParaRPr>
              <a:latin typeface="Arial"/>
              <a:ea typeface="Arial"/>
              <a:cs typeface="Arial"/>
              <a:sym typeface="Arial"/>
            </a:endParaRPr>
          </a:p>
          <a:p>
            <a:pPr marL="457200" lvl="0" indent="0" algn="l" rtl="0">
              <a:lnSpc>
                <a:spcPct val="115000"/>
              </a:lnSpc>
              <a:spcBef>
                <a:spcPts val="0"/>
              </a:spcBef>
              <a:spcAft>
                <a:spcPts val="0"/>
              </a:spcAft>
              <a:buNone/>
            </a:pPr>
            <a:r>
              <a:rPr lang="en-US" b="1">
                <a:latin typeface="Arial"/>
                <a:ea typeface="Arial"/>
                <a:cs typeface="Arial"/>
                <a:sym typeface="Arial"/>
              </a:rPr>
              <a:t>Examples </a:t>
            </a:r>
            <a:r>
              <a:rPr lang="en-US">
                <a:latin typeface="Arial"/>
                <a:ea typeface="Arial"/>
                <a:cs typeface="Arial"/>
                <a:sym typeface="Arial"/>
              </a:rPr>
              <a:t>include live score updates or alerts and notifications</a:t>
            </a:r>
            <a:endParaRPr>
              <a:latin typeface="Arial"/>
              <a:ea typeface="Arial"/>
              <a:cs typeface="Arial"/>
              <a:sym typeface="Arial"/>
            </a:endParaRPr>
          </a:p>
          <a:p>
            <a:pPr marL="457200" lvl="0" indent="-426085" algn="l" rtl="0">
              <a:lnSpc>
                <a:spcPct val="115000"/>
              </a:lnSpc>
              <a:spcBef>
                <a:spcPts val="0"/>
              </a:spcBef>
              <a:spcAft>
                <a:spcPts val="0"/>
              </a:spcAft>
              <a:buClr>
                <a:schemeClr val="dk1"/>
              </a:buClr>
              <a:buSzPts val="3110"/>
              <a:buFont typeface="Arial"/>
              <a:buChar char="•"/>
            </a:pPr>
            <a:r>
              <a:rPr lang="en-US" b="1">
                <a:latin typeface="Arial"/>
                <a:ea typeface="Arial"/>
                <a:cs typeface="Arial"/>
                <a:sym typeface="Arial"/>
              </a:rPr>
              <a:t>Bidirectional communication</a:t>
            </a:r>
            <a:r>
              <a:rPr lang="en-US">
                <a:latin typeface="Arial"/>
                <a:ea typeface="Arial"/>
                <a:cs typeface="Arial"/>
                <a:sym typeface="Arial"/>
              </a:rPr>
              <a:t>, where both the client and the server send and receive messages. </a:t>
            </a:r>
            <a:endParaRPr>
              <a:latin typeface="Arial"/>
              <a:ea typeface="Arial"/>
              <a:cs typeface="Arial"/>
              <a:sym typeface="Arial"/>
            </a:endParaRPr>
          </a:p>
          <a:p>
            <a:pPr marL="457200" lvl="0" indent="0" algn="l" rtl="0">
              <a:lnSpc>
                <a:spcPct val="115000"/>
              </a:lnSpc>
              <a:spcBef>
                <a:spcPts val="0"/>
              </a:spcBef>
              <a:spcAft>
                <a:spcPts val="0"/>
              </a:spcAft>
              <a:buNone/>
            </a:pPr>
            <a:r>
              <a:rPr lang="en-US" b="1">
                <a:latin typeface="Arial"/>
                <a:ea typeface="Arial"/>
                <a:cs typeface="Arial"/>
                <a:sym typeface="Arial"/>
              </a:rPr>
              <a:t>Examples</a:t>
            </a:r>
            <a:r>
              <a:rPr lang="en-US">
                <a:latin typeface="Arial"/>
                <a:ea typeface="Arial"/>
                <a:cs typeface="Arial"/>
                <a:sym typeface="Arial"/>
              </a:rPr>
              <a:t> include chat, virtual events, and virtual classrooms (the last two usually involve features like live polls, quizzes, and Q&amp;As). </a:t>
            </a:r>
            <a:endParaRPr>
              <a:latin typeface="Arial"/>
              <a:ea typeface="Arial"/>
              <a:cs typeface="Arial"/>
              <a:sym typeface="Arial"/>
            </a:endParaRPr>
          </a:p>
          <a:p>
            <a:pPr marL="457200" lvl="0" indent="0" algn="l" rtl="0">
              <a:lnSpc>
                <a:spcPct val="115000"/>
              </a:lnSpc>
              <a:spcBef>
                <a:spcPts val="0"/>
              </a:spcBef>
              <a:spcAft>
                <a:spcPts val="0"/>
              </a:spcAft>
              <a:buNone/>
            </a:pPr>
            <a:endParaRPr>
              <a:latin typeface="Arial"/>
              <a:ea typeface="Arial"/>
              <a:cs typeface="Arial"/>
              <a:sym typeface="Arial"/>
            </a:endParaRPr>
          </a:p>
          <a:p>
            <a:pPr marL="0" lvl="0" indent="-1295400" algn="l" rtl="0">
              <a:lnSpc>
                <a:spcPct val="115000"/>
              </a:lnSpc>
              <a:spcBef>
                <a:spcPts val="0"/>
              </a:spcBef>
              <a:spcAft>
                <a:spcPts val="0"/>
              </a:spcAft>
              <a:buClr>
                <a:schemeClr val="dk1"/>
              </a:buClr>
              <a:buSzPts val="2400"/>
              <a:buChar char="●"/>
            </a:pPr>
            <a:r>
              <a:rPr lang="en-US">
                <a:latin typeface="Arial"/>
                <a:ea typeface="Arial"/>
                <a:cs typeface="Arial"/>
                <a:sym typeface="Arial"/>
              </a:rPr>
              <a:t>WebSockets can also be used to underpin multi-user synchronized collaboration functionality, such as multiple people editing the same document simultaneously.</a:t>
            </a:r>
            <a:endParaRPr>
              <a:latin typeface="Arial"/>
              <a:ea typeface="Arial"/>
              <a:cs typeface="Arial"/>
              <a:sym typeface="Arial"/>
            </a:endParaRPr>
          </a:p>
          <a:p>
            <a:pPr marL="0" lvl="0" indent="0" algn="l" rtl="0">
              <a:spcBef>
                <a:spcPts val="360"/>
              </a:spcBef>
              <a:spcAft>
                <a:spcPts val="600"/>
              </a:spcAft>
              <a:buNone/>
            </a:pPr>
            <a:endParaRPr>
              <a:solidFill>
                <a:srgbClr val="29283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25ba8e1a2d8_0_71"/>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rmAutofit/>
          </a:bodyPr>
          <a:lstStyle/>
          <a:p>
            <a:pPr marL="0" lvl="0" indent="0" algn="l" rtl="0">
              <a:lnSpc>
                <a:spcPct val="115000"/>
              </a:lnSpc>
              <a:spcBef>
                <a:spcPts val="1400"/>
              </a:spcBef>
              <a:spcAft>
                <a:spcPts val="400"/>
              </a:spcAft>
              <a:buClr>
                <a:schemeClr val="dk1"/>
              </a:buClr>
              <a:buSzPts val="1100"/>
              <a:buFont typeface="Arial"/>
              <a:buNone/>
            </a:pPr>
            <a:r>
              <a:rPr lang="en-US" sz="3000" b="1">
                <a:solidFill>
                  <a:srgbClr val="161616"/>
                </a:solidFill>
                <a:latin typeface="Arial"/>
                <a:ea typeface="Arial"/>
                <a:cs typeface="Arial"/>
                <a:sym typeface="Arial"/>
              </a:rPr>
              <a:t>When to use REST</a:t>
            </a:r>
            <a:endParaRPr sz="3000" b="1"/>
          </a:p>
        </p:txBody>
      </p:sp>
      <p:sp>
        <p:nvSpPr>
          <p:cNvPr id="814" name="Google Shape;814;g25ba8e1a2d8_0_71"/>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lnSpc>
                <a:spcPct val="115000"/>
              </a:lnSpc>
              <a:spcBef>
                <a:spcPts val="1400"/>
              </a:spcBef>
              <a:spcAft>
                <a:spcPts val="0"/>
              </a:spcAft>
              <a:buClr>
                <a:schemeClr val="dk1"/>
              </a:buClr>
              <a:buSzPts val="1100"/>
              <a:buFont typeface="Arial"/>
              <a:buNone/>
            </a:pPr>
            <a:endParaRPr>
              <a:solidFill>
                <a:srgbClr val="161616"/>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REST is ideal for:</a:t>
            </a:r>
            <a:endParaRPr>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latin typeface="Arial"/>
                <a:ea typeface="Arial"/>
                <a:cs typeface="Arial"/>
                <a:sym typeface="Arial"/>
              </a:rPr>
              <a:t>Applications that need to perform actions on resources (e.g. retrieve, update) on an occasional, ad-hoc basis.</a:t>
            </a:r>
            <a:endParaRPr>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latin typeface="Arial"/>
                <a:ea typeface="Arial"/>
                <a:cs typeface="Arial"/>
                <a:sym typeface="Arial"/>
              </a:rPr>
              <a:t>Request-driven, non-realtime, and stateless systems.</a:t>
            </a:r>
            <a:endParaRPr>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latin typeface="Arial"/>
                <a:ea typeface="Arial"/>
                <a:cs typeface="Arial"/>
                <a:sym typeface="Arial"/>
              </a:rPr>
              <a:t>CRUD operations.</a:t>
            </a:r>
            <a:endParaRPr>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Char char="●"/>
            </a:pPr>
            <a:r>
              <a:rPr lang="en-US">
                <a:latin typeface="Arial"/>
                <a:ea typeface="Arial"/>
                <a:cs typeface="Arial"/>
                <a:sym typeface="Arial"/>
              </a:rPr>
              <a:t>Cloud apps, microservices, and web apps.</a:t>
            </a:r>
            <a:endParaRPr>
              <a:latin typeface="Arial"/>
              <a:ea typeface="Arial"/>
              <a:cs typeface="Arial"/>
              <a:sym typeface="Arial"/>
            </a:endParaRPr>
          </a:p>
          <a:p>
            <a:pPr marL="0" lvl="0" indent="0" algn="l" rtl="0">
              <a:spcBef>
                <a:spcPts val="360"/>
              </a:spcBef>
              <a:spcAft>
                <a:spcPts val="60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5d4ec4d5ed_1_0"/>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Advantages of IoT</a:t>
            </a:r>
            <a:endParaRPr/>
          </a:p>
        </p:txBody>
      </p:sp>
      <p:sp>
        <p:nvSpPr>
          <p:cNvPr id="820" name="Google Shape;820;g25d4ec4d5ed_1_0"/>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3480"/>
              <a:buChar char="•"/>
            </a:pPr>
            <a:r>
              <a:rPr lang="en-US">
                <a:latin typeface="Arial"/>
                <a:ea typeface="Arial"/>
                <a:cs typeface="Arial"/>
                <a:sym typeface="Arial"/>
              </a:rPr>
              <a:t>Ability to access information from anywhere at any time on any device;</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Improved communication between connected electronic devices;</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Transferring data packets over a connected network saving time and money; and</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Automating tasks helping to improve the quality of a business's services and reducing the need for human intervention.</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25d4ec4d5ed_1_5"/>
          <p:cNvSpPr txBox="1">
            <a:spLocks noGrp="1"/>
          </p:cNvSpPr>
          <p:nvPr>
            <p:ph type="title"/>
          </p:nvPr>
        </p:nvSpPr>
        <p:spPr>
          <a:xfrm>
            <a:off x="1484311" y="76200"/>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Disadvantages IoT</a:t>
            </a:r>
            <a:endParaRPr/>
          </a:p>
        </p:txBody>
      </p:sp>
      <p:sp>
        <p:nvSpPr>
          <p:cNvPr id="826" name="Google Shape;826;g25d4ec4d5ed_1_5"/>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a:latin typeface="Arial"/>
                <a:ea typeface="Arial"/>
                <a:cs typeface="Arial"/>
                <a:sym typeface="Arial"/>
              </a:rPr>
              <a:t>As the number of connected devices increases and more information is shared between devices, the potential that a hacker could steal confidential information also increases.</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Enterprises may eventually have to deal with massive numbers -- maybe even millions -- of IoT devices, and collecting and managing the data from all those devices will be challenging.</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If there's a bug in the system, it's likely that every connected device will become corrupted.</a:t>
            </a:r>
            <a:endParaRPr>
              <a:latin typeface="Arial"/>
              <a:ea typeface="Arial"/>
              <a:cs typeface="Arial"/>
              <a:sym typeface="Arial"/>
            </a:endParaRPr>
          </a:p>
          <a:p>
            <a:pPr marL="285750" lvl="0" indent="-285750" algn="l" rtl="0">
              <a:spcBef>
                <a:spcPts val="1080"/>
              </a:spcBef>
              <a:spcAft>
                <a:spcPts val="0"/>
              </a:spcAft>
              <a:buSzPts val="3480"/>
              <a:buChar char="•"/>
            </a:pPr>
            <a:r>
              <a:rPr lang="en-US">
                <a:latin typeface="Arial"/>
                <a:ea typeface="Arial"/>
                <a:cs typeface="Arial"/>
                <a:sym typeface="Arial"/>
              </a:rPr>
              <a:t>Since there's no international standard of compatibility for IoT, it's difficult for devices from different manufacturers to communicate with each other.</a:t>
            </a:r>
            <a:endParaRPr>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30"/>
        <p:cNvGrpSpPr/>
        <p:nvPr/>
      </p:nvGrpSpPr>
      <p:grpSpPr>
        <a:xfrm>
          <a:off x="0" y="0"/>
          <a:ext cx="0" cy="0"/>
          <a:chOff x="0" y="0"/>
          <a:chExt cx="0" cy="0"/>
        </a:xfrm>
      </p:grpSpPr>
      <p:sp>
        <p:nvSpPr>
          <p:cNvPr id="831" name="Google Shape;831;p46"/>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Why Is Internet of Things (IoT) so important?</a:t>
            </a:r>
            <a:endParaRPr/>
          </a:p>
        </p:txBody>
      </p:sp>
      <p:sp>
        <p:nvSpPr>
          <p:cNvPr id="832" name="Google Shape;832;p46"/>
          <p:cNvSpPr txBox="1">
            <a:spLocks noGrp="1"/>
          </p:cNvSpPr>
          <p:nvPr>
            <p:ph type="body" idx="1"/>
          </p:nvPr>
        </p:nvSpPr>
        <p:spPr>
          <a:xfrm>
            <a:off x="1484310" y="2666999"/>
            <a:ext cx="10018713" cy="312420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285750" lvl="0" indent="-278003" algn="l" rtl="0">
              <a:lnSpc>
                <a:spcPct val="90000"/>
              </a:lnSpc>
              <a:spcBef>
                <a:spcPts val="0"/>
              </a:spcBef>
              <a:spcAft>
                <a:spcPts val="0"/>
              </a:spcAft>
              <a:buSzPts val="3358"/>
              <a:buChar char="•"/>
            </a:pPr>
            <a:r>
              <a:rPr lang="en-US" sz="2440">
                <a:latin typeface="Arial"/>
                <a:ea typeface="Arial"/>
                <a:cs typeface="Arial"/>
                <a:sym typeface="Arial"/>
              </a:rPr>
              <a:t>Over the past few years, IoT has become one of the most important technologies of the 21st century. </a:t>
            </a:r>
            <a:endParaRPr sz="2440">
              <a:latin typeface="Arial"/>
              <a:ea typeface="Arial"/>
              <a:cs typeface="Arial"/>
              <a:sym typeface="Arial"/>
            </a:endParaRPr>
          </a:p>
          <a:p>
            <a:pPr marL="285750" lvl="0" indent="-278003" algn="l" rtl="0">
              <a:lnSpc>
                <a:spcPct val="90000"/>
              </a:lnSpc>
              <a:spcBef>
                <a:spcPts val="1080"/>
              </a:spcBef>
              <a:spcAft>
                <a:spcPts val="0"/>
              </a:spcAft>
              <a:buSzPts val="3358"/>
              <a:buChar char="•"/>
            </a:pPr>
            <a:r>
              <a:rPr lang="en-US" sz="2440">
                <a:latin typeface="Arial"/>
                <a:ea typeface="Arial"/>
                <a:cs typeface="Arial"/>
                <a:sym typeface="Arial"/>
              </a:rPr>
              <a:t>Now that we can connect everyday objects—kitchen appliances, cars, thermostats, baby monitors—to the internet via embedded devices, seamless communication is possible between people, processes, and things.</a:t>
            </a:r>
            <a:endParaRPr sz="2440">
              <a:latin typeface="Arial"/>
              <a:ea typeface="Arial"/>
              <a:cs typeface="Arial"/>
              <a:sym typeface="Arial"/>
            </a:endParaRPr>
          </a:p>
          <a:p>
            <a:pPr marL="285750" lvl="0" indent="-278003" algn="l" rtl="0">
              <a:lnSpc>
                <a:spcPct val="90000"/>
              </a:lnSpc>
              <a:spcBef>
                <a:spcPts val="1080"/>
              </a:spcBef>
              <a:spcAft>
                <a:spcPts val="0"/>
              </a:spcAft>
              <a:buSzPts val="3358"/>
              <a:buChar char="•"/>
            </a:pPr>
            <a:r>
              <a:rPr lang="en-US" sz="2440">
                <a:latin typeface="Arial"/>
                <a:ea typeface="Arial"/>
                <a:cs typeface="Arial"/>
                <a:sym typeface="Arial"/>
              </a:rPr>
              <a:t>By means of low-cost computing, the cloud, big data, analytics, and mobile technologies, physical things can share and collect data with minimal human intervention.</a:t>
            </a:r>
            <a:endParaRPr sz="244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2f0ad91450_0_0"/>
          <p:cNvSpPr txBox="1">
            <a:spLocks noGrp="1"/>
          </p:cNvSpPr>
          <p:nvPr>
            <p:ph type="title"/>
          </p:nvPr>
        </p:nvSpPr>
        <p:spPr>
          <a:xfrm>
            <a:off x="1484311" y="533400"/>
            <a:ext cx="10018800" cy="1752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333333"/>
              </a:buClr>
              <a:buSzPct val="100000"/>
              <a:buFont typeface="Open Sans"/>
              <a:buNone/>
            </a:pPr>
            <a:r>
              <a:rPr lang="en-US" b="1" i="0">
                <a:solidFill>
                  <a:srgbClr val="333333"/>
                </a:solidFill>
                <a:latin typeface="Open Sans"/>
                <a:ea typeface="Open Sans"/>
                <a:cs typeface="Open Sans"/>
                <a:sym typeface="Open Sans"/>
              </a:rPr>
              <a:t>How can Internet of things help?</a:t>
            </a:r>
            <a:endParaRPr b="1" i="0">
              <a:solidFill>
                <a:srgbClr val="333333"/>
              </a:solidFill>
              <a:latin typeface="Open Sans"/>
              <a:ea typeface="Open Sans"/>
              <a:cs typeface="Open Sans"/>
              <a:sym typeface="Open Sans"/>
            </a:endParaRPr>
          </a:p>
          <a:p>
            <a:pPr marL="0" lvl="0" indent="0" algn="ctr" rtl="0">
              <a:spcBef>
                <a:spcPts val="0"/>
              </a:spcBef>
              <a:spcAft>
                <a:spcPts val="0"/>
              </a:spcAft>
              <a:buClr>
                <a:srgbClr val="333333"/>
              </a:buClr>
              <a:buSzPct val="100000"/>
              <a:buFont typeface="Open Sans"/>
              <a:buNone/>
            </a:pPr>
            <a:r>
              <a:rPr lang="en-US" b="1">
                <a:solidFill>
                  <a:srgbClr val="333333"/>
                </a:solidFill>
                <a:latin typeface="Open Sans"/>
                <a:ea typeface="Open Sans"/>
                <a:cs typeface="Open Sans"/>
                <a:sym typeface="Open Sans"/>
              </a:rPr>
              <a:t>Benefits of IoT</a:t>
            </a:r>
            <a:br>
              <a:rPr lang="en-US" b="1">
                <a:solidFill>
                  <a:srgbClr val="333333"/>
                </a:solidFill>
                <a:latin typeface="Open Sans"/>
                <a:ea typeface="Open Sans"/>
                <a:cs typeface="Open Sans"/>
                <a:sym typeface="Open Sans"/>
              </a:rPr>
            </a:br>
            <a:endParaRPr b="1"/>
          </a:p>
          <a:p>
            <a:pPr marL="0" lvl="0" indent="0" algn="ctr" rtl="0">
              <a:spcBef>
                <a:spcPts val="0"/>
              </a:spcBef>
              <a:spcAft>
                <a:spcPts val="0"/>
              </a:spcAft>
              <a:buClr>
                <a:srgbClr val="333333"/>
              </a:buClr>
              <a:buSzPct val="100000"/>
              <a:buFont typeface="Open Sans"/>
              <a:buNone/>
            </a:pPr>
            <a:br>
              <a:rPr lang="en-US" b="1" i="0">
                <a:solidFill>
                  <a:srgbClr val="333333"/>
                </a:solidFill>
                <a:latin typeface="Open Sans"/>
                <a:ea typeface="Open Sans"/>
                <a:cs typeface="Open Sans"/>
                <a:sym typeface="Open Sans"/>
              </a:rPr>
            </a:br>
            <a:endParaRPr b="1"/>
          </a:p>
        </p:txBody>
      </p:sp>
      <p:sp>
        <p:nvSpPr>
          <p:cNvPr id="282" name="Google Shape;282;g22f0ad91450_0_0"/>
          <p:cNvSpPr txBox="1">
            <a:spLocks noGrp="1"/>
          </p:cNvSpPr>
          <p:nvPr>
            <p:ph type="body" idx="1"/>
          </p:nvPr>
        </p:nvSpPr>
        <p:spPr>
          <a:xfrm>
            <a:off x="1189225" y="3429000"/>
            <a:ext cx="11002800" cy="3124200"/>
          </a:xfrm>
          <a:prstGeom prst="rect">
            <a:avLst/>
          </a:prstGeom>
          <a:noFill/>
          <a:ln>
            <a:noFill/>
          </a:ln>
        </p:spPr>
        <p:txBody>
          <a:bodyPr spcFirstLastPara="1" wrap="square" lIns="91425" tIns="45700" rIns="91425" bIns="45700" anchor="ctr" anchorCtr="0">
            <a:noAutofit/>
          </a:bodyPr>
          <a:lstStyle/>
          <a:p>
            <a:pPr marL="285750" lvl="0" indent="-352298" algn="l" rtl="0">
              <a:lnSpc>
                <a:spcPct val="100000"/>
              </a:lnSpc>
              <a:spcBef>
                <a:spcPts val="2400"/>
              </a:spcBef>
              <a:spcAft>
                <a:spcPts val="0"/>
              </a:spcAft>
              <a:buSzPts val="3658"/>
              <a:buChar char="•"/>
            </a:pPr>
            <a:r>
              <a:rPr lang="en-US" b="1">
                <a:latin typeface="Arial"/>
                <a:ea typeface="Arial"/>
                <a:cs typeface="Arial"/>
                <a:sym typeface="Arial"/>
              </a:rPr>
              <a:t>IoT promotes optimal asset utilization and tracking</a:t>
            </a:r>
            <a:endParaRPr b="1">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   – IoT can connect every unit, device, asset, machinery, or equipment to a single network. </a:t>
            </a:r>
            <a:endParaRPr>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  – With smart sensors, businesses can then track assets and control equipment. </a:t>
            </a:r>
            <a:endParaRPr>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  – Real-time insights and autonomous control reduces waste and optimizes the entire workflow. </a:t>
            </a:r>
            <a:endParaRPr>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 Asset-heavy industries like transportation use IoT to promote transparency through location tracking and updates.</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latin typeface="Arial"/>
              <a:ea typeface="Arial"/>
              <a:cs typeface="Arial"/>
              <a:sym typeface="Arial"/>
            </a:endParaRPr>
          </a:p>
          <a:p>
            <a:pPr marL="285750" lvl="0" indent="0" algn="l" rtl="0">
              <a:lnSpc>
                <a:spcPct val="100000"/>
              </a:lnSpc>
              <a:spcBef>
                <a:spcPts val="2400"/>
              </a:spcBef>
              <a:spcAft>
                <a:spcPts val="0"/>
              </a:spcAft>
              <a:buNone/>
            </a:pPr>
            <a:endParaRPr>
              <a:latin typeface="Arial"/>
              <a:ea typeface="Arial"/>
              <a:cs typeface="Arial"/>
              <a:sym typeface="Arial"/>
            </a:endParaRPr>
          </a:p>
          <a:p>
            <a:pPr marL="0" lvl="0" indent="0" algn="l" rtl="0">
              <a:lnSpc>
                <a:spcPct val="100000"/>
              </a:lnSpc>
              <a:spcBef>
                <a:spcPts val="1200"/>
              </a:spcBef>
              <a:spcAft>
                <a:spcPts val="0"/>
              </a:spcAft>
              <a:buSzPts val="2958"/>
              <a:buNone/>
            </a:pPr>
            <a:endParaRPr sz="244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7"/>
          <p:cNvSpPr txBox="1">
            <a:spLocks noGrp="1"/>
          </p:cNvSpPr>
          <p:nvPr>
            <p:ph type="title"/>
          </p:nvPr>
        </p:nvSpPr>
        <p:spPr>
          <a:xfrm>
            <a:off x="1484310" y="-82687"/>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38" name="Google Shape;838;p47"/>
          <p:cNvSpPr txBox="1"/>
          <p:nvPr/>
        </p:nvSpPr>
        <p:spPr>
          <a:xfrm>
            <a:off x="1455350" y="1150650"/>
            <a:ext cx="10379100" cy="4913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US" sz="2400" b="1"/>
              <a:t>Agriculture: </a:t>
            </a:r>
            <a:endParaRPr sz="2400" b="1"/>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Indoor Planting: Monitoring and management of micro-climate conditions.</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Outdoor planting: soil moisture and nutrients sensing in conjunction with weather data and smart irrigation and fertilizer, sprinkler systems. </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-Optimize planting process , irrigation levels required ,fertilizer  amount etc..</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2586b53fe0a_0_25"/>
          <p:cNvSpPr txBox="1">
            <a:spLocks noGrp="1"/>
          </p:cNvSpPr>
          <p:nvPr>
            <p:ph type="title"/>
          </p:nvPr>
        </p:nvSpPr>
        <p:spPr>
          <a:xfrm>
            <a:off x="1484310" y="-5398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44" name="Google Shape;844;g2586b53fe0a_0_25"/>
          <p:cNvSpPr txBox="1"/>
          <p:nvPr/>
        </p:nvSpPr>
        <p:spPr>
          <a:xfrm>
            <a:off x="1455350" y="693450"/>
            <a:ext cx="10379100" cy="491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500" b="1"/>
              <a:t>2. Healthcare:</a:t>
            </a:r>
            <a:endParaRPr sz="2500" b="1"/>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Wearable IoT devices :Monitor patients health at home</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Smart beds: keep the staff informed about availability.</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IoT sensors on critical equipments</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Elderly care</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Surgical Robots: high precision and control,</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Disinfectants robots: uses high intensity UV light, </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Nursing robots</a:t>
            </a:r>
            <a:endParaRPr sz="2400"/>
          </a:p>
          <a:p>
            <a:pPr marL="457200" lvl="0" indent="0" algn="l" rtl="0">
              <a:spcBef>
                <a:spcPts val="0"/>
              </a:spcBef>
              <a:spcAft>
                <a:spcPts val="0"/>
              </a:spcAft>
              <a:buNone/>
            </a:pPr>
            <a:endParaRPr sz="2400"/>
          </a:p>
          <a:p>
            <a:pPr marL="457200" lvl="0" indent="0" algn="l" rtl="0">
              <a:spcBef>
                <a:spcPts val="0"/>
              </a:spcBef>
              <a:spcAft>
                <a:spcPts val="0"/>
              </a:spcAft>
              <a:buNone/>
            </a:pP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2586b53fe0a_0_30"/>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50" name="Google Shape;850;g2586b53fe0a_0_30"/>
          <p:cNvSpPr txBox="1"/>
          <p:nvPr/>
        </p:nvSpPr>
        <p:spPr>
          <a:xfrm>
            <a:off x="1455350" y="1150650"/>
            <a:ext cx="10379100" cy="491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3. Manufacturing</a:t>
            </a:r>
            <a:endParaRPr sz="2400" b="1"/>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RFID and GPS technology can help manufacturer: </a:t>
            </a:r>
            <a:endParaRPr sz="2400"/>
          </a:p>
          <a:p>
            <a:pPr marL="457200" lvl="0" indent="133350" algn="l" rtl="0">
              <a:spcBef>
                <a:spcPts val="0"/>
              </a:spcBef>
              <a:spcAft>
                <a:spcPts val="0"/>
              </a:spcAft>
              <a:buSzPts val="2400"/>
              <a:buChar char="●"/>
            </a:pPr>
            <a:r>
              <a:rPr lang="en-US" sz="2400"/>
              <a:t>product tracking( whole SC from start to end), </a:t>
            </a:r>
            <a:endParaRPr sz="2400"/>
          </a:p>
          <a:p>
            <a:pPr marL="457200" lvl="0" indent="133350" algn="l" rtl="0">
              <a:spcBef>
                <a:spcPts val="0"/>
              </a:spcBef>
              <a:spcAft>
                <a:spcPts val="0"/>
              </a:spcAft>
              <a:buSzPts val="2400"/>
              <a:buChar char="●"/>
            </a:pPr>
            <a:r>
              <a:rPr lang="en-US" sz="2400"/>
              <a:t>gather information on travel time</a:t>
            </a:r>
            <a:endParaRPr sz="2400"/>
          </a:p>
          <a:p>
            <a:pPr marL="457200" lvl="0" indent="133350" algn="l" rtl="0">
              <a:spcBef>
                <a:spcPts val="0"/>
              </a:spcBef>
              <a:spcAft>
                <a:spcPts val="0"/>
              </a:spcAft>
              <a:buSzPts val="2400"/>
              <a:buChar char="●"/>
            </a:pPr>
            <a:r>
              <a:rPr lang="en-US" sz="2400"/>
              <a:t>product condition and</a:t>
            </a:r>
            <a:endParaRPr sz="2400"/>
          </a:p>
          <a:p>
            <a:pPr marL="457200" lvl="0" indent="133350" algn="l" rtl="0">
              <a:spcBef>
                <a:spcPts val="0"/>
              </a:spcBef>
              <a:spcAft>
                <a:spcPts val="0"/>
              </a:spcAft>
              <a:buSzPts val="2400"/>
              <a:buChar char="●"/>
            </a:pPr>
            <a:r>
              <a:rPr lang="en-US" sz="2400"/>
              <a:t> environment conditions that the product is subjected to.</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Sensors attached to factory equipment can </a:t>
            </a:r>
            <a:endParaRPr sz="2400"/>
          </a:p>
          <a:p>
            <a:pPr marL="914400" lvl="0" indent="-209550" algn="l" rtl="0">
              <a:spcBef>
                <a:spcPts val="0"/>
              </a:spcBef>
              <a:spcAft>
                <a:spcPts val="0"/>
              </a:spcAft>
              <a:buSzPts val="2400"/>
              <a:buChar char="●"/>
            </a:pPr>
            <a:r>
              <a:rPr lang="en-US" sz="2400">
                <a:solidFill>
                  <a:schemeClr val="dk1"/>
                </a:solidFill>
              </a:rPr>
              <a:t>Identify bottlenecks in production line </a:t>
            </a:r>
            <a:r>
              <a:rPr lang="en-US" sz="2400"/>
              <a:t> </a:t>
            </a:r>
            <a:endParaRPr sz="2400"/>
          </a:p>
          <a:p>
            <a:pPr marL="457200" lvl="0" indent="247650" algn="l" rtl="0">
              <a:spcBef>
                <a:spcPts val="0"/>
              </a:spcBef>
              <a:spcAft>
                <a:spcPts val="0"/>
              </a:spcAft>
              <a:buSzPts val="2400"/>
              <a:buChar char="●"/>
            </a:pPr>
            <a:r>
              <a:rPr lang="en-US" sz="2400"/>
              <a:t>track performance of machine, </a:t>
            </a:r>
            <a:endParaRPr sz="2400"/>
          </a:p>
          <a:p>
            <a:pPr marL="457200" lvl="0" indent="247650" algn="l" rtl="0">
              <a:spcBef>
                <a:spcPts val="0"/>
              </a:spcBef>
              <a:spcAft>
                <a:spcPts val="0"/>
              </a:spcAft>
              <a:buSzPts val="2400"/>
              <a:buChar char="●"/>
            </a:pPr>
            <a:r>
              <a:rPr lang="en-US" sz="2400"/>
              <a:t>predict when maintenance is required.</a:t>
            </a:r>
            <a:endParaRPr sz="2400"/>
          </a:p>
          <a:p>
            <a:pPr marL="457200" lvl="0" indent="0" algn="l" rtl="0">
              <a:spcBef>
                <a:spcPts val="0"/>
              </a:spcBef>
              <a:spcAft>
                <a:spcPts val="0"/>
              </a:spcAft>
              <a:buNone/>
            </a:pP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g2586b53fe0a_0_35"/>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56" name="Google Shape;856;g2586b53fe0a_0_35"/>
          <p:cNvSpPr txBox="1"/>
          <p:nvPr/>
        </p:nvSpPr>
        <p:spPr>
          <a:xfrm>
            <a:off x="1455350" y="1150650"/>
            <a:ext cx="10379100" cy="491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4. Smart Home:</a:t>
            </a:r>
            <a:endParaRPr sz="2400" b="1"/>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Connect all home appliances into a single system and control each with smartphone.</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2586b53fe0a_0_40"/>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62" name="Google Shape;862;g2586b53fe0a_0_40"/>
          <p:cNvSpPr txBox="1"/>
          <p:nvPr/>
        </p:nvSpPr>
        <p:spPr>
          <a:xfrm>
            <a:off x="1455350" y="1150650"/>
            <a:ext cx="10379100" cy="491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5. Smart Vehicles:</a:t>
            </a:r>
            <a:endParaRPr sz="2400" b="1"/>
          </a:p>
          <a:p>
            <a:pPr marL="457200" lvl="0" indent="0" algn="l" rtl="0">
              <a:spcBef>
                <a:spcPts val="0"/>
              </a:spcBef>
              <a:spcAft>
                <a:spcPts val="0"/>
              </a:spcAft>
              <a:buNone/>
            </a:pPr>
            <a:endParaRPr sz="2400"/>
          </a:p>
          <a:p>
            <a:pPr marL="914400" lvl="0" indent="-895350" algn="l" rtl="0">
              <a:spcBef>
                <a:spcPts val="0"/>
              </a:spcBef>
              <a:spcAft>
                <a:spcPts val="0"/>
              </a:spcAft>
              <a:buSzPts val="2400"/>
              <a:buChar char="●"/>
            </a:pPr>
            <a:r>
              <a:rPr lang="en-US" sz="2400"/>
              <a:t> Self driving cars: Features include </a:t>
            </a:r>
            <a:endParaRPr sz="2400"/>
          </a:p>
          <a:p>
            <a:pPr marL="0" lvl="0" indent="0" algn="l" rtl="0">
              <a:spcBef>
                <a:spcPts val="0"/>
              </a:spcBef>
              <a:spcAft>
                <a:spcPts val="0"/>
              </a:spcAft>
              <a:buNone/>
            </a:pPr>
            <a:r>
              <a:rPr lang="en-US" sz="2400"/>
              <a:t>            sensors that handle navigation, various antennas,control speeding and slowing down etc.</a:t>
            </a:r>
            <a:endParaRPr sz="2400"/>
          </a:p>
          <a:p>
            <a:pPr marL="914400" lvl="0" indent="0" algn="l" rtl="0">
              <a:spcBef>
                <a:spcPts val="0"/>
              </a:spcBef>
              <a:spcAft>
                <a:spcPts val="0"/>
              </a:spcAft>
              <a:buNone/>
            </a:pPr>
            <a:endParaRPr sz="2400"/>
          </a:p>
          <a:p>
            <a:pPr marL="457200" lvl="0" indent="-438150" algn="l" rtl="0">
              <a:spcBef>
                <a:spcPts val="0"/>
              </a:spcBef>
              <a:spcAft>
                <a:spcPts val="0"/>
              </a:spcAft>
              <a:buSzPts val="2400"/>
              <a:buChar char="●"/>
            </a:pPr>
            <a:r>
              <a:rPr lang="en-US" sz="2400"/>
              <a:t>    Here IOT is critical as cars needs to be extremely accurate.</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2586b53fe0a_0_45"/>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68" name="Google Shape;868;g2586b53fe0a_0_45"/>
          <p:cNvSpPr txBox="1"/>
          <p:nvPr/>
        </p:nvSpPr>
        <p:spPr>
          <a:xfrm>
            <a:off x="1455350" y="1150650"/>
            <a:ext cx="10379100" cy="491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6. Smart Cities: fewer resources , more energy efficient</a:t>
            </a:r>
            <a:endParaRPr sz="2400" b="1"/>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Includes combination of Sensors for</a:t>
            </a:r>
            <a:endParaRPr sz="2400"/>
          </a:p>
          <a:p>
            <a:pPr marL="457200" lvl="0" indent="-381000" algn="l" rtl="0">
              <a:spcBef>
                <a:spcPts val="0"/>
              </a:spcBef>
              <a:spcAft>
                <a:spcPts val="0"/>
              </a:spcAft>
              <a:buSzPts val="2400"/>
              <a:buChar char="●"/>
            </a:pPr>
            <a:r>
              <a:rPr lang="en-US" sz="2400"/>
              <a:t>managing the traffic, </a:t>
            </a:r>
            <a:endParaRPr sz="2400"/>
          </a:p>
          <a:p>
            <a:pPr marL="457200" lvl="0" indent="-381000" algn="l" rtl="0">
              <a:spcBef>
                <a:spcPts val="0"/>
              </a:spcBef>
              <a:spcAft>
                <a:spcPts val="0"/>
              </a:spcAft>
              <a:buSzPts val="2400"/>
              <a:buChar char="●"/>
            </a:pPr>
            <a:r>
              <a:rPr lang="en-US" sz="2400"/>
              <a:t>handling waste management,</a:t>
            </a:r>
            <a:endParaRPr sz="2400"/>
          </a:p>
          <a:p>
            <a:pPr marL="457200" lvl="0" indent="-381000" algn="l" rtl="0">
              <a:spcBef>
                <a:spcPts val="0"/>
              </a:spcBef>
              <a:spcAft>
                <a:spcPts val="0"/>
              </a:spcAft>
              <a:buSzPts val="2400"/>
              <a:buChar char="●"/>
            </a:pPr>
            <a:r>
              <a:rPr lang="en-US" sz="2400"/>
              <a:t>optimizing streetlights,</a:t>
            </a:r>
            <a:endParaRPr sz="2400"/>
          </a:p>
          <a:p>
            <a:pPr marL="457200" lvl="0" indent="-381000" algn="l" rtl="0">
              <a:spcBef>
                <a:spcPts val="0"/>
              </a:spcBef>
              <a:spcAft>
                <a:spcPts val="0"/>
              </a:spcAft>
              <a:buSzPts val="2400"/>
              <a:buChar char="●"/>
            </a:pPr>
            <a:r>
              <a:rPr lang="en-US" sz="2400"/>
              <a:t>saving water,</a:t>
            </a:r>
            <a:endParaRPr sz="2400"/>
          </a:p>
          <a:p>
            <a:pPr marL="457200" lvl="0" indent="-381000" algn="l" rtl="0">
              <a:spcBef>
                <a:spcPts val="0"/>
              </a:spcBef>
              <a:spcAft>
                <a:spcPts val="0"/>
              </a:spcAft>
              <a:buSzPts val="2400"/>
              <a:buChar char="●"/>
            </a:pPr>
            <a:r>
              <a:rPr lang="en-US" sz="2400"/>
              <a:t>monitoring energy expenditure,</a:t>
            </a:r>
            <a:endParaRPr sz="2400"/>
          </a:p>
          <a:p>
            <a:pPr marL="457200" lvl="0" indent="-381000" algn="l" rtl="0">
              <a:spcBef>
                <a:spcPts val="0"/>
              </a:spcBef>
              <a:spcAft>
                <a:spcPts val="0"/>
              </a:spcAft>
              <a:buSzPts val="2400"/>
              <a:buChar char="●"/>
            </a:pPr>
            <a:r>
              <a:rPr lang="en-US" sz="2400"/>
              <a:t>crating smart buildings, </a:t>
            </a:r>
            <a:endParaRPr sz="2400"/>
          </a:p>
          <a:p>
            <a:pPr marL="457200" lvl="0" indent="-381000" algn="l" rtl="0">
              <a:spcBef>
                <a:spcPts val="0"/>
              </a:spcBef>
              <a:spcAft>
                <a:spcPts val="0"/>
              </a:spcAft>
              <a:buSzPts val="2400"/>
              <a:buChar char="●"/>
            </a:pPr>
            <a:r>
              <a:rPr lang="en-US" sz="2400"/>
              <a:t>and many more tasks.</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2586b53fe0a_0_50"/>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74" name="Google Shape;874;g2586b53fe0a_0_50"/>
          <p:cNvSpPr txBox="1"/>
          <p:nvPr/>
        </p:nvSpPr>
        <p:spPr>
          <a:xfrm>
            <a:off x="1455350" y="1150650"/>
            <a:ext cx="10379100" cy="4913100"/>
          </a:xfrm>
          <a:prstGeom prst="rect">
            <a:avLst/>
          </a:prstGeom>
          <a:solidFill>
            <a:schemeClr val="lt1"/>
          </a:solid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7. Smart Wearables:</a:t>
            </a:r>
            <a:endParaRPr sz="2400" b="1"/>
          </a:p>
          <a:p>
            <a:pPr marL="457200" lvl="0" indent="0" algn="l" rtl="0">
              <a:spcBef>
                <a:spcPts val="0"/>
              </a:spcBef>
              <a:spcAft>
                <a:spcPts val="0"/>
              </a:spcAft>
              <a:buNone/>
            </a:pPr>
            <a:r>
              <a:rPr lang="en-US" sz="2400"/>
              <a:t>Smart wearables serve a wide range of purposes from a medical to fitness to GPS tracking.</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Fitness bands,</a:t>
            </a:r>
            <a:r>
              <a:rPr lang="en-US" sz="2400">
                <a:highlight>
                  <a:schemeClr val="lt1"/>
                </a:highlight>
              </a:rPr>
              <a:t> </a:t>
            </a:r>
            <a:r>
              <a:rPr lang="en-US" sz="2400">
                <a:solidFill>
                  <a:schemeClr val="dk1"/>
                </a:solidFill>
                <a:highlight>
                  <a:schemeClr val="lt1"/>
                </a:highlight>
              </a:rPr>
              <a:t>heart rate monitors and smartwatches</a:t>
            </a:r>
            <a:endParaRPr sz="2400">
              <a:solidFill>
                <a:schemeClr val="dk1"/>
              </a:solidFill>
              <a:highlight>
                <a:schemeClr val="lt1"/>
              </a:highlight>
            </a:endParaRPr>
          </a:p>
          <a:p>
            <a:pPr marL="457200" lvl="0" indent="0" algn="l" rtl="0">
              <a:spcBef>
                <a:spcPts val="0"/>
              </a:spcBef>
              <a:spcAft>
                <a:spcPts val="0"/>
              </a:spcAft>
              <a:buNone/>
            </a:pPr>
            <a:r>
              <a:rPr lang="en-US" sz="2400"/>
              <a:t>Virtual glasses and GPS tracking belts</a:t>
            </a:r>
            <a:endParaRPr sz="2400"/>
          </a:p>
          <a:p>
            <a:pPr marL="457200" lvl="0" indent="0" algn="l" rtl="0">
              <a:spcBef>
                <a:spcPts val="0"/>
              </a:spcBef>
              <a:spcAft>
                <a:spcPts val="0"/>
              </a:spcAft>
              <a:buNone/>
            </a:pPr>
            <a:r>
              <a:rPr lang="en-US" sz="2400"/>
              <a:t>Guardian glucose monitoring device</a:t>
            </a:r>
            <a:endParaRPr sz="2400"/>
          </a:p>
          <a:p>
            <a:pPr marL="0" lvl="0" indent="0" algn="just" rtl="0">
              <a:spcBef>
                <a:spcPts val="1200"/>
              </a:spcBef>
              <a:spcAft>
                <a:spcPts val="1200"/>
              </a:spcAft>
              <a:buClr>
                <a:schemeClr val="dk1"/>
              </a:buClr>
              <a:buSzPts val="1100"/>
              <a:buFont typeface="Arial"/>
              <a:buNone/>
            </a:pP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2586b53fe0a_0_55"/>
          <p:cNvSpPr txBox="1">
            <a:spLocks noGrp="1"/>
          </p:cNvSpPr>
          <p:nvPr>
            <p:ph type="title"/>
          </p:nvPr>
        </p:nvSpPr>
        <p:spPr>
          <a:xfrm>
            <a:off x="1484310" y="-8268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IoT Applications</a:t>
            </a:r>
            <a:endParaRPr/>
          </a:p>
        </p:txBody>
      </p:sp>
      <p:sp>
        <p:nvSpPr>
          <p:cNvPr id="880" name="Google Shape;880;g2586b53fe0a_0_55"/>
          <p:cNvSpPr txBox="1"/>
          <p:nvPr/>
        </p:nvSpPr>
        <p:spPr>
          <a:xfrm>
            <a:off x="1455350" y="1150650"/>
            <a:ext cx="10379100" cy="4913100"/>
          </a:xfrm>
          <a:prstGeom prst="rect">
            <a:avLst/>
          </a:prstGeom>
          <a:solidFill>
            <a:schemeClr val="lt1"/>
          </a:solid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b="1"/>
              <a:t>8. Smart  Retail:</a:t>
            </a:r>
            <a:endParaRPr sz="2400" b="1"/>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Handle inventory,</a:t>
            </a:r>
            <a:endParaRPr sz="2400"/>
          </a:p>
          <a:p>
            <a:pPr marL="457200" lvl="0" indent="-381000" algn="l" rtl="0">
              <a:spcBef>
                <a:spcPts val="0"/>
              </a:spcBef>
              <a:spcAft>
                <a:spcPts val="0"/>
              </a:spcAft>
              <a:buSzPts val="2400"/>
              <a:buChar char="●"/>
            </a:pPr>
            <a:r>
              <a:rPr lang="en-US" sz="2400"/>
              <a:t>improve store operations,</a:t>
            </a:r>
            <a:endParaRPr sz="2400"/>
          </a:p>
          <a:p>
            <a:pPr marL="457200" lvl="0" indent="-381000" algn="l" rtl="0">
              <a:spcBef>
                <a:spcPts val="0"/>
              </a:spcBef>
              <a:spcAft>
                <a:spcPts val="0"/>
              </a:spcAft>
              <a:buSzPts val="2400"/>
              <a:buChar char="●"/>
            </a:pPr>
            <a:r>
              <a:rPr lang="en-US" sz="2400"/>
              <a:t>reduce shoplifting and theft, and </a:t>
            </a:r>
            <a:endParaRPr sz="2400"/>
          </a:p>
          <a:p>
            <a:pPr marL="457200" lvl="0" indent="-381000" algn="l" rtl="0">
              <a:spcBef>
                <a:spcPts val="0"/>
              </a:spcBef>
              <a:spcAft>
                <a:spcPts val="0"/>
              </a:spcAft>
              <a:buSzPts val="2400"/>
              <a:buChar char="●"/>
            </a:pPr>
            <a:r>
              <a:rPr lang="en-US" sz="2400"/>
              <a:t>prevent long queues at cashiers</a:t>
            </a:r>
            <a:endParaRPr sz="2400"/>
          </a:p>
          <a:p>
            <a:pPr marL="457200" lvl="0" indent="0" algn="l" rtl="0">
              <a:spcBef>
                <a:spcPts val="0"/>
              </a:spcBef>
              <a:spcAft>
                <a:spcPts val="0"/>
              </a:spcAft>
              <a:buNone/>
            </a:pPr>
            <a:endParaRPr sz="2400"/>
          </a:p>
          <a:p>
            <a:pPr marL="457200" lvl="0" indent="0" algn="l" rtl="0">
              <a:spcBef>
                <a:spcPts val="0"/>
              </a:spcBef>
              <a:spcAft>
                <a:spcPts val="0"/>
              </a:spcAft>
              <a:buNone/>
            </a:pPr>
            <a:r>
              <a:rPr lang="en-US" sz="2400"/>
              <a:t>Ex: Amazon Go stores provide IoT enabled shopping experience</a:t>
            </a:r>
            <a:endParaRPr sz="2400"/>
          </a:p>
          <a:p>
            <a:pPr marL="0" lvl="0" indent="0" algn="just" rtl="0">
              <a:spcBef>
                <a:spcPts val="1200"/>
              </a:spcBef>
              <a:spcAft>
                <a:spcPts val="1200"/>
              </a:spcAft>
              <a:buNone/>
            </a:pP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904"/>
        <p:cNvGrpSpPr/>
        <p:nvPr/>
      </p:nvGrpSpPr>
      <p:grpSpPr>
        <a:xfrm>
          <a:off x="0" y="0"/>
          <a:ext cx="0" cy="0"/>
          <a:chOff x="0" y="0"/>
          <a:chExt cx="0" cy="0"/>
        </a:xfrm>
      </p:grpSpPr>
      <p:sp>
        <p:nvSpPr>
          <p:cNvPr id="905" name="Google Shape;905;p48"/>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Challenges of Internet of Things (IoT)</a:t>
            </a:r>
            <a:endParaRPr/>
          </a:p>
        </p:txBody>
      </p:sp>
      <p:sp>
        <p:nvSpPr>
          <p:cNvPr id="906" name="Google Shape;906;p48"/>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a:t>Insufficient testing and updating</a:t>
            </a:r>
            <a:endParaRPr/>
          </a:p>
          <a:p>
            <a:pPr marL="285750" lvl="0" indent="-285750" algn="l" rtl="0">
              <a:spcBef>
                <a:spcPts val="1080"/>
              </a:spcBef>
              <a:spcAft>
                <a:spcPts val="0"/>
              </a:spcAft>
              <a:buSzPts val="3480"/>
              <a:buChar char="•"/>
            </a:pPr>
            <a:r>
              <a:rPr lang="en-US"/>
              <a:t>Concern regarding data security and privacy</a:t>
            </a:r>
            <a:endParaRPr/>
          </a:p>
          <a:p>
            <a:pPr marL="285750" lvl="0" indent="-285750" algn="l" rtl="0">
              <a:spcBef>
                <a:spcPts val="1080"/>
              </a:spcBef>
              <a:spcAft>
                <a:spcPts val="0"/>
              </a:spcAft>
              <a:buSzPts val="3480"/>
              <a:buChar char="•"/>
            </a:pPr>
            <a:r>
              <a:rPr lang="en-US"/>
              <a:t>Software complexity</a:t>
            </a:r>
            <a:endParaRPr/>
          </a:p>
          <a:p>
            <a:pPr marL="285750" lvl="0" indent="-285750" algn="l" rtl="0">
              <a:spcBef>
                <a:spcPts val="1080"/>
              </a:spcBef>
              <a:spcAft>
                <a:spcPts val="0"/>
              </a:spcAft>
              <a:buSzPts val="3480"/>
              <a:buChar char="•"/>
            </a:pPr>
            <a:r>
              <a:rPr lang="en-US"/>
              <a:t>Data volumes and interpretation</a:t>
            </a:r>
            <a:endParaRPr/>
          </a:p>
          <a:p>
            <a:pPr marL="285750" lvl="0" indent="-285750" algn="l" rtl="0">
              <a:spcBef>
                <a:spcPts val="1080"/>
              </a:spcBef>
              <a:spcAft>
                <a:spcPts val="0"/>
              </a:spcAft>
              <a:buSzPts val="3480"/>
              <a:buChar char="•"/>
            </a:pPr>
            <a:r>
              <a:rPr lang="en-US"/>
              <a:t>Integration with AI and automation</a:t>
            </a:r>
            <a:endParaRPr/>
          </a:p>
          <a:p>
            <a:pPr marL="285750" lvl="0" indent="-285750" algn="l" rtl="0">
              <a:spcBef>
                <a:spcPts val="1080"/>
              </a:spcBef>
              <a:spcAft>
                <a:spcPts val="0"/>
              </a:spcAft>
              <a:buSzPts val="3480"/>
              <a:buChar char="•"/>
            </a:pPr>
            <a:r>
              <a:rPr lang="en-US"/>
              <a:t>Devices require a constant power supply which is difficult </a:t>
            </a:r>
            <a:endParaRPr/>
          </a:p>
          <a:p>
            <a:pPr marL="285750" lvl="0" indent="-285750" algn="l" rtl="0">
              <a:spcBef>
                <a:spcPts val="1080"/>
              </a:spcBef>
              <a:spcAft>
                <a:spcPts val="0"/>
              </a:spcAft>
              <a:buSzPts val="3480"/>
              <a:buChar char="•"/>
            </a:pPr>
            <a:r>
              <a:rPr lang="en-US"/>
              <a:t>Interaction and short-range communication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910"/>
        <p:cNvGrpSpPr/>
        <p:nvPr/>
      </p:nvGrpSpPr>
      <p:grpSpPr>
        <a:xfrm>
          <a:off x="0" y="0"/>
          <a:ext cx="0" cy="0"/>
          <a:chOff x="0" y="0"/>
          <a:chExt cx="0" cy="0"/>
        </a:xfrm>
      </p:grpSpPr>
      <p:sp>
        <p:nvSpPr>
          <p:cNvPr id="911" name="Google Shape;911;p49"/>
          <p:cNvSpPr txBox="1">
            <a:spLocks noGrp="1"/>
          </p:cNvSpPr>
          <p:nvPr>
            <p:ph type="title"/>
          </p:nvPr>
        </p:nvSpPr>
        <p:spPr>
          <a:xfrm>
            <a:off x="1484311" y="150777"/>
            <a:ext cx="10018713" cy="9160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73239"/>
              </a:buClr>
              <a:buSzPts val="4000"/>
              <a:buFont typeface="Nunito"/>
              <a:buNone/>
            </a:pPr>
            <a:r>
              <a:rPr lang="en-US" b="1" i="0">
                <a:solidFill>
                  <a:srgbClr val="273239"/>
                </a:solidFill>
                <a:latin typeface="Nunito"/>
                <a:ea typeface="Nunito"/>
                <a:cs typeface="Nunito"/>
                <a:sym typeface="Nunito"/>
              </a:rPr>
              <a:t>Security challenges in IoT </a:t>
            </a:r>
            <a:endParaRPr/>
          </a:p>
        </p:txBody>
      </p:sp>
      <p:sp>
        <p:nvSpPr>
          <p:cNvPr id="912" name="Google Shape;912;p49"/>
          <p:cNvSpPr txBox="1">
            <a:spLocks noGrp="1"/>
          </p:cNvSpPr>
          <p:nvPr>
            <p:ph type="body" idx="1"/>
          </p:nvPr>
        </p:nvSpPr>
        <p:spPr>
          <a:xfrm>
            <a:off x="1484310" y="2443262"/>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190"/>
              <a:buNone/>
            </a:pPr>
            <a:r>
              <a:rPr lang="en-US" sz="2200" b="1" i="0">
                <a:solidFill>
                  <a:srgbClr val="273239"/>
                </a:solidFill>
              </a:rPr>
              <a:t>1. Lack of encryption –</a:t>
            </a:r>
            <a:br>
              <a:rPr lang="en-US" sz="2200" b="0" i="0">
                <a:solidFill>
                  <a:srgbClr val="273239"/>
                </a:solidFill>
              </a:rPr>
            </a:br>
            <a:r>
              <a:rPr lang="en-US" sz="2200" b="0" i="0">
                <a:solidFill>
                  <a:srgbClr val="273239"/>
                </a:solidFill>
              </a:rPr>
              <a:t>Although encryption is a great way to prevent hackers from accessing data, it is also one of the leading IoT security challenges.</a:t>
            </a:r>
            <a:br>
              <a:rPr lang="en-US" sz="2200" b="0" i="0">
                <a:solidFill>
                  <a:srgbClr val="273239"/>
                </a:solidFill>
              </a:rPr>
            </a:br>
            <a:r>
              <a:rPr lang="en-US" sz="2200" b="0" i="0">
                <a:solidFill>
                  <a:srgbClr val="273239"/>
                </a:solidFill>
              </a:rPr>
              <a:t>These drives like the storage and processing capabilities that would be found on a traditional computer.</a:t>
            </a:r>
            <a:br>
              <a:rPr lang="en-US" sz="2200" b="0" i="0">
                <a:solidFill>
                  <a:srgbClr val="273239"/>
                </a:solidFill>
              </a:rPr>
            </a:br>
            <a:r>
              <a:rPr lang="en-US" sz="2200" b="0" i="0">
                <a:solidFill>
                  <a:srgbClr val="273239"/>
                </a:solidFill>
              </a:rPr>
              <a:t>The result is an increase in attacks where hackers can easily manipulate the algorithms that were designed for protection.</a:t>
            </a:r>
            <a:endParaRPr/>
          </a:p>
          <a:p>
            <a:pPr marL="0" lvl="0" indent="0" algn="l" rtl="0">
              <a:spcBef>
                <a:spcPts val="1040"/>
              </a:spcBef>
              <a:spcAft>
                <a:spcPts val="0"/>
              </a:spcAft>
              <a:buSzPts val="3190"/>
              <a:buNone/>
            </a:pPr>
            <a:r>
              <a:rPr lang="en-US" sz="2200" b="1" i="0">
                <a:solidFill>
                  <a:srgbClr val="273239"/>
                </a:solidFill>
              </a:rPr>
              <a:t>2. Insufficient testing and updating –</a:t>
            </a:r>
            <a:br>
              <a:rPr lang="en-US" sz="2200" b="0" i="0">
                <a:solidFill>
                  <a:srgbClr val="273239"/>
                </a:solidFill>
              </a:rPr>
            </a:br>
            <a:r>
              <a:rPr lang="en-US" sz="2200" b="0" i="0">
                <a:solidFill>
                  <a:srgbClr val="273239"/>
                </a:solidFill>
              </a:rPr>
              <a:t>With the increase in the number of IoT(internet of things) devices, IoT manufacturers are more eager to produce and deliver their device as fast as they can without giving security too much of although.</a:t>
            </a:r>
            <a:br>
              <a:rPr lang="en-US" sz="2200" b="0" i="0">
                <a:solidFill>
                  <a:srgbClr val="273239"/>
                </a:solidFill>
              </a:rPr>
            </a:br>
            <a:r>
              <a:rPr lang="en-US" sz="2200" b="0" i="0">
                <a:solidFill>
                  <a:srgbClr val="273239"/>
                </a:solidFill>
              </a:rPr>
              <a:t>Most of these devices and IoT products do not get enough testing and updates and are prone to hackers and other security issues.</a:t>
            </a:r>
            <a:endParaRPr/>
          </a:p>
          <a:p>
            <a:pPr marL="285750" lvl="0" indent="-83185" algn="l" rtl="0">
              <a:spcBef>
                <a:spcPts val="1040"/>
              </a:spcBef>
              <a:spcAft>
                <a:spcPts val="0"/>
              </a:spcAft>
              <a:buSzPts val="3190"/>
              <a:buNone/>
            </a:pP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2f0ad91450_0_16"/>
          <p:cNvSpPr txBox="1">
            <a:spLocks noGrp="1"/>
          </p:cNvSpPr>
          <p:nvPr>
            <p:ph type="title"/>
          </p:nvPr>
        </p:nvSpPr>
        <p:spPr>
          <a:xfrm>
            <a:off x="1484311" y="457200"/>
            <a:ext cx="10018800" cy="1752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333333"/>
              </a:buClr>
              <a:buSzPct val="100000"/>
              <a:buFont typeface="Open Sans"/>
              <a:buNone/>
            </a:pPr>
            <a:r>
              <a:rPr lang="en-US" b="1" i="0">
                <a:solidFill>
                  <a:srgbClr val="333333"/>
                </a:solidFill>
                <a:latin typeface="Open Sans"/>
                <a:ea typeface="Open Sans"/>
                <a:cs typeface="Open Sans"/>
                <a:sym typeface="Open Sans"/>
              </a:rPr>
              <a:t>How can Internet of things help?</a:t>
            </a:r>
            <a:endParaRPr b="1" i="0">
              <a:solidFill>
                <a:srgbClr val="333333"/>
              </a:solidFill>
              <a:latin typeface="Open Sans"/>
              <a:ea typeface="Open Sans"/>
              <a:cs typeface="Open Sans"/>
              <a:sym typeface="Open Sans"/>
            </a:endParaRPr>
          </a:p>
          <a:p>
            <a:pPr marL="0" lvl="0" indent="0" algn="ctr" rtl="0">
              <a:spcBef>
                <a:spcPts val="0"/>
              </a:spcBef>
              <a:spcAft>
                <a:spcPts val="0"/>
              </a:spcAft>
              <a:buClr>
                <a:srgbClr val="333333"/>
              </a:buClr>
              <a:buSzPct val="100000"/>
              <a:buFont typeface="Open Sans"/>
              <a:buNone/>
            </a:pPr>
            <a:r>
              <a:rPr lang="en-US" b="1">
                <a:solidFill>
                  <a:srgbClr val="333333"/>
                </a:solidFill>
                <a:latin typeface="Open Sans"/>
                <a:ea typeface="Open Sans"/>
                <a:cs typeface="Open Sans"/>
                <a:sym typeface="Open Sans"/>
              </a:rPr>
              <a:t>Benefits of IoT</a:t>
            </a:r>
            <a:br>
              <a:rPr lang="en-US" b="1">
                <a:solidFill>
                  <a:srgbClr val="333333"/>
                </a:solidFill>
                <a:latin typeface="Open Sans"/>
                <a:ea typeface="Open Sans"/>
                <a:cs typeface="Open Sans"/>
                <a:sym typeface="Open Sans"/>
              </a:rPr>
            </a:br>
            <a:endParaRPr b="1"/>
          </a:p>
          <a:p>
            <a:pPr marL="0" lvl="0" indent="0" algn="ctr" rtl="0">
              <a:spcBef>
                <a:spcPts val="0"/>
              </a:spcBef>
              <a:spcAft>
                <a:spcPts val="0"/>
              </a:spcAft>
              <a:buClr>
                <a:srgbClr val="333333"/>
              </a:buClr>
              <a:buSzPct val="100000"/>
              <a:buFont typeface="Open Sans"/>
              <a:buNone/>
            </a:pPr>
            <a:br>
              <a:rPr lang="en-US" b="1" i="0">
                <a:solidFill>
                  <a:srgbClr val="333333"/>
                </a:solidFill>
                <a:latin typeface="Open Sans"/>
                <a:ea typeface="Open Sans"/>
                <a:cs typeface="Open Sans"/>
                <a:sym typeface="Open Sans"/>
              </a:rPr>
            </a:br>
            <a:endParaRPr b="1"/>
          </a:p>
        </p:txBody>
      </p:sp>
      <p:sp>
        <p:nvSpPr>
          <p:cNvPr id="294" name="Google Shape;294;g22f0ad91450_0_16"/>
          <p:cNvSpPr txBox="1">
            <a:spLocks noGrp="1"/>
          </p:cNvSpPr>
          <p:nvPr>
            <p:ph type="body" idx="1"/>
          </p:nvPr>
        </p:nvSpPr>
        <p:spPr>
          <a:xfrm>
            <a:off x="1484310" y="2438399"/>
            <a:ext cx="10018800" cy="3124200"/>
          </a:xfrm>
          <a:prstGeom prst="rect">
            <a:avLst/>
          </a:prstGeom>
          <a:noFill/>
          <a:ln>
            <a:noFill/>
          </a:ln>
        </p:spPr>
        <p:txBody>
          <a:bodyPr spcFirstLastPara="1" wrap="square" lIns="91425" tIns="45700" rIns="91425" bIns="45700" anchor="ctr" anchorCtr="0">
            <a:noAutofit/>
          </a:bodyPr>
          <a:lstStyle/>
          <a:p>
            <a:pPr marL="285750" lvl="0" indent="-272415" algn="l" rtl="0">
              <a:lnSpc>
                <a:spcPct val="100000"/>
              </a:lnSpc>
              <a:spcBef>
                <a:spcPts val="2400"/>
              </a:spcBef>
              <a:spcAft>
                <a:spcPts val="0"/>
              </a:spcAft>
              <a:buSzPts val="2400"/>
              <a:buChar char="•"/>
            </a:pPr>
            <a:r>
              <a:rPr lang="en-US" b="1">
                <a:latin typeface="Arial"/>
                <a:ea typeface="Arial"/>
                <a:cs typeface="Arial"/>
                <a:sym typeface="Arial"/>
              </a:rPr>
              <a:t>IoT improves security levels and minimizes vulnerabilities</a:t>
            </a:r>
            <a:endParaRPr b="1">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   – IoT reduces security risks and vulnerabilities through sensors designed for live surveillance in physical locations.</a:t>
            </a:r>
            <a:endParaRPr>
              <a:latin typeface="Arial"/>
              <a:ea typeface="Arial"/>
              <a:cs typeface="Arial"/>
              <a:sym typeface="Arial"/>
            </a:endParaRPr>
          </a:p>
          <a:p>
            <a:pPr marL="285750" lvl="0" indent="0" algn="l" rtl="0">
              <a:lnSpc>
                <a:spcPct val="100000"/>
              </a:lnSpc>
              <a:spcBef>
                <a:spcPts val="2400"/>
              </a:spcBef>
              <a:spcAft>
                <a:spcPts val="0"/>
              </a:spcAft>
              <a:buNone/>
            </a:pPr>
            <a:r>
              <a:rPr lang="en-US">
                <a:latin typeface="Arial"/>
                <a:ea typeface="Arial"/>
                <a:cs typeface="Arial"/>
                <a:sym typeface="Arial"/>
              </a:rPr>
              <a:t>e.g connecting CCTV cameras to IoT networks creates a powerful surveillance network.</a:t>
            </a:r>
            <a:endParaRPr>
              <a:latin typeface="Arial"/>
              <a:ea typeface="Arial"/>
              <a:cs typeface="Arial"/>
              <a:sym typeface="Arial"/>
            </a:endParaRPr>
          </a:p>
          <a:p>
            <a:pPr marL="285750" lvl="0" indent="0" algn="l" rtl="0">
              <a:lnSpc>
                <a:spcPct val="100000"/>
              </a:lnSpc>
              <a:spcBef>
                <a:spcPts val="2400"/>
              </a:spcBef>
              <a:spcAft>
                <a:spcPts val="0"/>
              </a:spcAft>
              <a:buNone/>
            </a:pPr>
            <a:endParaRPr>
              <a:latin typeface="Arial"/>
              <a:ea typeface="Arial"/>
              <a:cs typeface="Arial"/>
              <a:sym typeface="Arial"/>
            </a:endParaRPr>
          </a:p>
          <a:p>
            <a:pPr marL="285750" lvl="0" indent="0" algn="l" rtl="0">
              <a:lnSpc>
                <a:spcPct val="100000"/>
              </a:lnSpc>
              <a:spcBef>
                <a:spcPts val="1200"/>
              </a:spcBef>
              <a:spcAft>
                <a:spcPts val="0"/>
              </a:spcAft>
              <a:buNone/>
            </a:pPr>
            <a:endParaRPr>
              <a:latin typeface="Arial"/>
              <a:ea typeface="Arial"/>
              <a:cs typeface="Arial"/>
              <a:sym typeface="Arial"/>
            </a:endParaRPr>
          </a:p>
          <a:p>
            <a:pPr marL="0" lvl="0" indent="0" algn="l" rtl="0">
              <a:lnSpc>
                <a:spcPct val="100000"/>
              </a:lnSpc>
              <a:spcBef>
                <a:spcPts val="1044"/>
              </a:spcBef>
              <a:spcAft>
                <a:spcPts val="0"/>
              </a:spcAft>
              <a:buSzPts val="2958"/>
              <a:buNone/>
            </a:pPr>
            <a:endParaRPr>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916"/>
        <p:cNvGrpSpPr/>
        <p:nvPr/>
      </p:nvGrpSpPr>
      <p:grpSpPr>
        <a:xfrm>
          <a:off x="0" y="0"/>
          <a:ext cx="0" cy="0"/>
          <a:chOff x="0" y="0"/>
          <a:chExt cx="0" cy="0"/>
        </a:xfrm>
      </p:grpSpPr>
      <p:sp>
        <p:nvSpPr>
          <p:cNvPr id="917" name="Google Shape;917;p50"/>
          <p:cNvSpPr txBox="1">
            <a:spLocks noGrp="1"/>
          </p:cNvSpPr>
          <p:nvPr>
            <p:ph type="title"/>
          </p:nvPr>
        </p:nvSpPr>
        <p:spPr>
          <a:xfrm>
            <a:off x="1484311" y="150777"/>
            <a:ext cx="10018713" cy="81226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73239"/>
              </a:buClr>
              <a:buSzPts val="4000"/>
              <a:buFont typeface="Nunito"/>
              <a:buNone/>
            </a:pPr>
            <a:r>
              <a:rPr lang="en-US" b="1" i="0">
                <a:solidFill>
                  <a:srgbClr val="273239"/>
                </a:solidFill>
                <a:latin typeface="Nunito"/>
                <a:ea typeface="Nunito"/>
                <a:cs typeface="Nunito"/>
                <a:sym typeface="Nunito"/>
              </a:rPr>
              <a:t>Security challenges in IoT </a:t>
            </a:r>
            <a:endParaRPr/>
          </a:p>
        </p:txBody>
      </p:sp>
      <p:sp>
        <p:nvSpPr>
          <p:cNvPr id="918" name="Google Shape;918;p50"/>
          <p:cNvSpPr txBox="1">
            <a:spLocks noGrp="1"/>
          </p:cNvSpPr>
          <p:nvPr>
            <p:ph type="body" idx="1"/>
          </p:nvPr>
        </p:nvSpPr>
        <p:spPr>
          <a:xfrm>
            <a:off x="1484310" y="2219526"/>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i="0">
                <a:solidFill>
                  <a:srgbClr val="273239"/>
                </a:solidFill>
              </a:rPr>
              <a:t>3. Brute forcing and the risk of default passwords –</a:t>
            </a:r>
            <a:br>
              <a:rPr lang="en-US" sz="2000" b="0" i="0">
                <a:solidFill>
                  <a:srgbClr val="273239"/>
                </a:solidFill>
              </a:rPr>
            </a:br>
            <a:r>
              <a:rPr lang="en-US" sz="2000" b="0" i="0">
                <a:solidFill>
                  <a:srgbClr val="273239"/>
                </a:solidFill>
              </a:rPr>
              <a:t>Weak credentials and login details leave nearly all IoT devices vulnerable to password hacking and brute force.</a:t>
            </a:r>
            <a:br>
              <a:rPr lang="en-US" sz="2000" b="0" i="0">
                <a:solidFill>
                  <a:srgbClr val="273239"/>
                </a:solidFill>
              </a:rPr>
            </a:br>
            <a:r>
              <a:rPr lang="en-US" sz="2000" b="0" i="0">
                <a:solidFill>
                  <a:srgbClr val="273239"/>
                </a:solidFill>
              </a:rPr>
              <a:t>Any company that uses factory default credentials on their devices is placing both their business and its assets and the customer and their valuable information at risk of being susceptible to a brute force attack.</a:t>
            </a:r>
            <a:endParaRPr/>
          </a:p>
          <a:p>
            <a:pPr marL="0" lvl="0" indent="0" algn="l" rtl="0">
              <a:spcBef>
                <a:spcPts val="1000"/>
              </a:spcBef>
              <a:spcAft>
                <a:spcPts val="0"/>
              </a:spcAft>
              <a:buSzPts val="2900"/>
              <a:buNone/>
            </a:pPr>
            <a:r>
              <a:rPr lang="en-US" sz="2000" b="1">
                <a:solidFill>
                  <a:srgbClr val="273239"/>
                </a:solidFill>
              </a:rPr>
              <a:t>4</a:t>
            </a:r>
            <a:r>
              <a:rPr lang="en-US" sz="2000" b="1" i="0">
                <a:solidFill>
                  <a:srgbClr val="273239"/>
                </a:solidFill>
              </a:rPr>
              <a:t>. IoT Malware and ransomware –</a:t>
            </a:r>
            <a:br>
              <a:rPr lang="en-US" sz="2000" b="0" i="0">
                <a:solidFill>
                  <a:srgbClr val="273239"/>
                </a:solidFill>
              </a:rPr>
            </a:br>
            <a:r>
              <a:rPr lang="en-US" sz="2000" b="0" i="0">
                <a:solidFill>
                  <a:srgbClr val="273239"/>
                </a:solidFill>
              </a:rPr>
              <a:t>Increases with increase in devices.</a:t>
            </a:r>
            <a:br>
              <a:rPr lang="en-US" sz="2000" b="0" i="0">
                <a:solidFill>
                  <a:srgbClr val="273239"/>
                </a:solidFill>
              </a:rPr>
            </a:br>
            <a:r>
              <a:rPr lang="en-US" sz="2000" b="0" i="0">
                <a:solidFill>
                  <a:srgbClr val="273239"/>
                </a:solidFill>
              </a:rPr>
              <a:t>Ransomware uses encryption to effectively lock out users from various devices and platforms and still use a user’s valuable data and info.</a:t>
            </a:r>
            <a:br>
              <a:rPr lang="en-US" sz="2000" b="0" i="0">
                <a:solidFill>
                  <a:srgbClr val="273239"/>
                </a:solidFill>
              </a:rPr>
            </a:br>
            <a:r>
              <a:rPr lang="en-US" sz="2000" b="1" i="0">
                <a:solidFill>
                  <a:srgbClr val="273239"/>
                </a:solidFill>
              </a:rPr>
              <a:t>Example –</a:t>
            </a:r>
            <a:br>
              <a:rPr lang="en-US" sz="2000" b="0" i="0">
                <a:solidFill>
                  <a:srgbClr val="273239"/>
                </a:solidFill>
              </a:rPr>
            </a:br>
            <a:r>
              <a:rPr lang="en-US" sz="2000" b="0" i="0">
                <a:solidFill>
                  <a:srgbClr val="273239"/>
                </a:solidFill>
              </a:rPr>
              <a:t>A hacker can hijack a computer camera and take pictures.</a:t>
            </a:r>
            <a:br>
              <a:rPr lang="en-US" sz="2000" b="0" i="0">
                <a:solidFill>
                  <a:srgbClr val="273239"/>
                </a:solidFill>
              </a:rPr>
            </a:br>
            <a:r>
              <a:rPr lang="en-US" sz="2000" b="0" i="0">
                <a:solidFill>
                  <a:srgbClr val="273239"/>
                </a:solidFill>
              </a:rPr>
              <a:t>By using malware access points, the hackers can demand ransom to unlock the device and return the data.</a:t>
            </a:r>
            <a:endParaRPr/>
          </a:p>
          <a:p>
            <a:pPr marL="285750" lvl="0" indent="-101600" algn="l" rtl="0">
              <a:spcBef>
                <a:spcPts val="1000"/>
              </a:spcBef>
              <a:spcAft>
                <a:spcPts val="0"/>
              </a:spcAft>
              <a:buSzPts val="2900"/>
              <a:buNone/>
            </a:pP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922"/>
        <p:cNvGrpSpPr/>
        <p:nvPr/>
      </p:nvGrpSpPr>
      <p:grpSpPr>
        <a:xfrm>
          <a:off x="0" y="0"/>
          <a:ext cx="0" cy="0"/>
          <a:chOff x="0" y="0"/>
          <a:chExt cx="0" cy="0"/>
        </a:xfrm>
      </p:grpSpPr>
      <p:sp>
        <p:nvSpPr>
          <p:cNvPr id="923" name="Google Shape;923;p51"/>
          <p:cNvSpPr txBox="1">
            <a:spLocks noGrp="1"/>
          </p:cNvSpPr>
          <p:nvPr>
            <p:ph type="title"/>
          </p:nvPr>
        </p:nvSpPr>
        <p:spPr>
          <a:xfrm>
            <a:off x="1484311" y="150777"/>
            <a:ext cx="10018713" cy="82198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73239"/>
              </a:buClr>
              <a:buSzPts val="4000"/>
              <a:buFont typeface="Nunito"/>
              <a:buNone/>
            </a:pPr>
            <a:r>
              <a:rPr lang="en-US" b="1" i="0">
                <a:solidFill>
                  <a:srgbClr val="273239"/>
                </a:solidFill>
                <a:latin typeface="Nunito"/>
                <a:ea typeface="Nunito"/>
                <a:cs typeface="Nunito"/>
                <a:sym typeface="Nunito"/>
              </a:rPr>
              <a:t>Security challenges in IoT </a:t>
            </a:r>
            <a:endParaRPr/>
          </a:p>
        </p:txBody>
      </p:sp>
      <p:sp>
        <p:nvSpPr>
          <p:cNvPr id="924" name="Google Shape;924;p51"/>
          <p:cNvSpPr txBox="1">
            <a:spLocks noGrp="1"/>
          </p:cNvSpPr>
          <p:nvPr>
            <p:ph type="body" idx="1"/>
          </p:nvPr>
        </p:nvSpPr>
        <p:spPr>
          <a:xfrm>
            <a:off x="1484310" y="2404351"/>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i="0">
                <a:solidFill>
                  <a:srgbClr val="273239"/>
                </a:solidFill>
              </a:rPr>
              <a:t>5. IoT botnet aiming at cryptocurrency –</a:t>
            </a:r>
            <a:br>
              <a:rPr lang="en-US" sz="2000" b="0" i="0">
                <a:solidFill>
                  <a:srgbClr val="273239"/>
                </a:solidFill>
              </a:rPr>
            </a:br>
            <a:r>
              <a:rPr lang="en-US" sz="2000" b="0" i="0">
                <a:solidFill>
                  <a:srgbClr val="273239"/>
                </a:solidFill>
              </a:rPr>
              <a:t>IoT botnet workers can manipulate data privacy, which could be massive risks for an open Crypto market. The exact value and creation of cryptocurrencies code face danger from mal-intentioned hackers.</a:t>
            </a:r>
            <a:br>
              <a:rPr lang="en-US" sz="2000" b="0" i="0">
                <a:solidFill>
                  <a:srgbClr val="273239"/>
                </a:solidFill>
              </a:rPr>
            </a:br>
            <a:r>
              <a:rPr lang="en-US" sz="2000" b="0" i="0">
                <a:solidFill>
                  <a:srgbClr val="273239"/>
                </a:solidFill>
              </a:rPr>
              <a:t>The blockchain companies are trying to boost security. Blockchain technology itself is not particularly vulnerable, but the app development process is.</a:t>
            </a:r>
            <a:endParaRPr/>
          </a:p>
          <a:p>
            <a:pPr marL="0" lvl="0" indent="0" algn="l" rtl="0">
              <a:spcBef>
                <a:spcPts val="1000"/>
              </a:spcBef>
              <a:spcAft>
                <a:spcPts val="0"/>
              </a:spcAft>
              <a:buSzPts val="2900"/>
              <a:buNone/>
            </a:pPr>
            <a:r>
              <a:rPr lang="en-US" sz="2000" b="1" i="0">
                <a:solidFill>
                  <a:srgbClr val="273239"/>
                </a:solidFill>
              </a:rPr>
              <a:t>6. Inadequate device security : </a:t>
            </a:r>
            <a:r>
              <a:rPr lang="en-US" sz="2000" b="0" i="0">
                <a:solidFill>
                  <a:srgbClr val="273239"/>
                </a:solidFill>
              </a:rPr>
              <a:t>Inadequate device security refers to the lack of proper measures to protect electronic devices such as computers, smartphones, and IoT devices from cyber attacks, hacking, data theft, and unauthorized access. This can happen due to outdated software, weak passwords, unpatched vulnerabilities, lack of encryption, and other security risks. It is important to regularly update the software and implement strong security measures to ensure the security and privacy of sensitive information stored on these devices. Many IoT devices have weak security features and can be easily hacked.</a:t>
            </a:r>
            <a:endParaRPr/>
          </a:p>
          <a:p>
            <a:pPr marL="285750" lvl="0" indent="-101600" algn="l" rtl="0">
              <a:spcBef>
                <a:spcPts val="1000"/>
              </a:spcBef>
              <a:spcAft>
                <a:spcPts val="0"/>
              </a:spcAft>
              <a:buSzPts val="2900"/>
              <a:buNone/>
            </a:pP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928"/>
        <p:cNvGrpSpPr/>
        <p:nvPr/>
      </p:nvGrpSpPr>
      <p:grpSpPr>
        <a:xfrm>
          <a:off x="0" y="0"/>
          <a:ext cx="0" cy="0"/>
          <a:chOff x="0" y="0"/>
          <a:chExt cx="0" cy="0"/>
        </a:xfrm>
      </p:grpSpPr>
      <p:sp>
        <p:nvSpPr>
          <p:cNvPr id="929" name="Google Shape;929;p52"/>
          <p:cNvSpPr txBox="1">
            <a:spLocks noGrp="1"/>
          </p:cNvSpPr>
          <p:nvPr>
            <p:ph type="title"/>
          </p:nvPr>
        </p:nvSpPr>
        <p:spPr>
          <a:xfrm>
            <a:off x="1484311" y="-335606"/>
            <a:ext cx="10018713" cy="1752599"/>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25000"/>
              <a:buFont typeface="Corbel"/>
              <a:buNone/>
            </a:pPr>
            <a:r>
              <a:rPr lang="en-US" b="1"/>
              <a:t>Security Challenges of Internet of Things (IoT)</a:t>
            </a:r>
            <a:br>
              <a:rPr lang="en-US" b="1"/>
            </a:br>
            <a:endParaRPr sz="3200">
              <a:solidFill>
                <a:schemeClr val="accent1"/>
              </a:solidFill>
            </a:endParaRPr>
          </a:p>
        </p:txBody>
      </p:sp>
      <p:sp>
        <p:nvSpPr>
          <p:cNvPr id="930" name="Google Shape;930;p52"/>
          <p:cNvSpPr txBox="1">
            <a:spLocks noGrp="1"/>
          </p:cNvSpPr>
          <p:nvPr>
            <p:ph type="body" idx="1"/>
          </p:nvPr>
        </p:nvSpPr>
        <p:spPr>
          <a:xfrm>
            <a:off x="1484310" y="2112523"/>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i="0">
                <a:solidFill>
                  <a:srgbClr val="273239"/>
                </a:solidFill>
              </a:rPr>
              <a:t>7. Lack of standardization: </a:t>
            </a:r>
            <a:r>
              <a:rPr lang="en-US" sz="2000" b="0" i="0">
                <a:solidFill>
                  <a:srgbClr val="273239"/>
                </a:solidFill>
              </a:rPr>
              <a:t> Lack of standardization refers to the absence of agreed-upon specifications or protocols in a particular field or industry. This can result in different systems, products, or processes being incompatible with each other, leading to confusion, inefficiency, and decreased interoperability. For example, in the context of technology, a lack of standardization can cause difficulties in communication and data exchange between different devices and systems. Establishing standards and protocols can help overcome this and ensure uniformity and compatibility. There is a lack of standardization in IoT devices, making it difficult to secure them consistently.</a:t>
            </a:r>
            <a:endParaRPr/>
          </a:p>
          <a:p>
            <a:pPr marL="0" lvl="0" indent="0" algn="just" rtl="0">
              <a:spcBef>
                <a:spcPts val="1000"/>
              </a:spcBef>
              <a:spcAft>
                <a:spcPts val="0"/>
              </a:spcAft>
              <a:buSzPts val="2900"/>
              <a:buNone/>
            </a:pPr>
            <a:r>
              <a:rPr lang="en-US" sz="2000">
                <a:solidFill>
                  <a:srgbClr val="273239"/>
                </a:solidFill>
              </a:rPr>
              <a:t>8. </a:t>
            </a:r>
            <a:r>
              <a:rPr lang="en-US" sz="2000" b="1" i="0">
                <a:solidFill>
                  <a:srgbClr val="273239"/>
                </a:solidFill>
              </a:rPr>
              <a:t>Vulnerability to network attacks: </a:t>
            </a:r>
            <a:r>
              <a:rPr lang="en-US" sz="2000" b="0" i="0">
                <a:solidFill>
                  <a:srgbClr val="273239"/>
                </a:solidFill>
              </a:rPr>
              <a:t>Vulnerability to network attacks refers to the susceptibility of a network, system or device to being compromised or exploited by cyber criminals. This can happen due to weaknesses in the network infrastructure, unpatched software, poor password management, or a lack of appropriate security measures. Network attacks can result in data theft, loss of privacy, disruption of services, and financial loss. To reduce vulnerability to network attacks, it’s important to implement strong security measures such as firewalls, encryption, and regular software updates, as well as educate users on safe internet practices. IoT devices rely on networks, making them vulnerable to attacks like denial-of-service (DoS) attacks.</a:t>
            </a:r>
            <a:endParaRPr/>
          </a:p>
          <a:p>
            <a:pPr marL="0" lvl="0" indent="0" algn="l" rtl="0">
              <a:spcBef>
                <a:spcPts val="1000"/>
              </a:spcBef>
              <a:spcAft>
                <a:spcPts val="0"/>
              </a:spcAft>
              <a:buSzPts val="2900"/>
              <a:buNone/>
            </a:pP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934"/>
        <p:cNvGrpSpPr/>
        <p:nvPr/>
      </p:nvGrpSpPr>
      <p:grpSpPr>
        <a:xfrm>
          <a:off x="0" y="0"/>
          <a:ext cx="0" cy="0"/>
          <a:chOff x="0" y="0"/>
          <a:chExt cx="0" cy="0"/>
        </a:xfrm>
      </p:grpSpPr>
      <p:sp>
        <p:nvSpPr>
          <p:cNvPr id="935" name="Google Shape;935;p53"/>
          <p:cNvSpPr txBox="1">
            <a:spLocks noGrp="1"/>
          </p:cNvSpPr>
          <p:nvPr>
            <p:ph type="title"/>
          </p:nvPr>
        </p:nvSpPr>
        <p:spPr>
          <a:xfrm>
            <a:off x="1484311" y="-111871"/>
            <a:ext cx="10018713" cy="81874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Nunito"/>
              <a:buNone/>
            </a:pPr>
            <a:r>
              <a:rPr lang="en-US" sz="3200" b="1" i="0">
                <a:latin typeface="Nunito"/>
                <a:ea typeface="Nunito"/>
                <a:cs typeface="Nunito"/>
                <a:sym typeface="Nunito"/>
              </a:rPr>
              <a:t>Security challenges in IoT </a:t>
            </a:r>
            <a:endParaRPr sz="3200"/>
          </a:p>
        </p:txBody>
      </p:sp>
      <p:sp>
        <p:nvSpPr>
          <p:cNvPr id="936" name="Google Shape;936;p53"/>
          <p:cNvSpPr txBox="1">
            <a:spLocks noGrp="1"/>
          </p:cNvSpPr>
          <p:nvPr>
            <p:ph type="body" idx="1"/>
          </p:nvPr>
        </p:nvSpPr>
        <p:spPr>
          <a:xfrm>
            <a:off x="1484310" y="2365442"/>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i="0">
                <a:solidFill>
                  <a:srgbClr val="273239"/>
                </a:solidFill>
              </a:rPr>
              <a:t>9. Unsecured data transmission:</a:t>
            </a:r>
            <a:r>
              <a:rPr lang="en-US" sz="2000" b="0" i="0">
                <a:solidFill>
                  <a:srgbClr val="273239"/>
                </a:solidFill>
              </a:rPr>
              <a:t> Unsecured data transmission refers to the transfer of data over a network or the internet without adequate protection. This can leave the data vulnerable to interception, tampering, or theft by malicious actors. Unsecured data transmission can occur when data is transmitted over an unencrypted network connection or when insecure protocols are used. To protect sensitive data during transmission, it is important to use secure protocols such as SSL/TLS or VPN, and to encrypt the data before sending it. This can help to ensure the confidentiality and integrity of the data, even if it is intercepted during transmission. IoT devices often transmit sensitive data, which may be vulnerable to eavesdropping or tampering if not properly secured.</a:t>
            </a:r>
            <a:endParaRPr/>
          </a:p>
          <a:p>
            <a:pPr marL="0" lvl="0" indent="0" algn="just" rtl="0">
              <a:spcBef>
                <a:spcPts val="1000"/>
              </a:spcBef>
              <a:spcAft>
                <a:spcPts val="0"/>
              </a:spcAft>
              <a:buSzPts val="2900"/>
              <a:buNone/>
            </a:pPr>
            <a:r>
              <a:rPr lang="en-US" sz="2000" b="1" i="0">
                <a:solidFill>
                  <a:srgbClr val="273239"/>
                </a:solidFill>
              </a:rPr>
              <a:t>10. Privacy concerns: </a:t>
            </a:r>
            <a:r>
              <a:rPr lang="en-US" sz="2000" b="0" i="0">
                <a:solidFill>
                  <a:srgbClr val="273239"/>
                </a:solidFill>
              </a:rPr>
              <a:t>Privacy concerns refer to issues related to the collection, storage, use, and sharing of personal information. This can include concerns about who has access to personal information, how it is being used, and whether it is being protected from unauthorized access or misuse. In the digital age, privacy concerns have become increasingly important as personal information is being collected and stored on an unprecedented scale. To address privacy concerns, individuals and organizations need to implement appropriate security measures to protect personal information, be transparent about how it is being used, and respect individuals’ rights to control their own information. Additionally, privacy laws and regulations have been established to provide guidelines and protections for individuals’ personal information. The vast amount of data generated by IoT devices raises privacy concerns, as personal information could be collected and used without consent.</a:t>
            </a:r>
            <a:endParaRPr/>
          </a:p>
          <a:p>
            <a:pPr marL="0" lvl="0" indent="0" algn="just" rtl="0">
              <a:spcBef>
                <a:spcPts val="1000"/>
              </a:spcBef>
              <a:spcAft>
                <a:spcPts val="0"/>
              </a:spcAft>
              <a:buSzPts val="2900"/>
              <a:buNone/>
            </a:pP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54"/>
          <p:cNvSpPr txBox="1">
            <a:spLocks noGrp="1"/>
          </p:cNvSpPr>
          <p:nvPr>
            <p:ph type="title"/>
          </p:nvPr>
        </p:nvSpPr>
        <p:spPr>
          <a:xfrm>
            <a:off x="1484311" y="-111870"/>
            <a:ext cx="10018713" cy="52043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orbel"/>
              <a:buNone/>
            </a:pPr>
            <a:br>
              <a:rPr lang="en-US" b="1"/>
            </a:br>
            <a:r>
              <a:rPr lang="en-US" sz="4000" b="1" i="0">
                <a:latin typeface="Nunito"/>
                <a:ea typeface="Nunito"/>
                <a:cs typeface="Nunito"/>
                <a:sym typeface="Nunito"/>
              </a:rPr>
              <a:t>Security challenges in IoT</a:t>
            </a:r>
            <a:endParaRPr/>
          </a:p>
        </p:txBody>
      </p:sp>
      <p:sp>
        <p:nvSpPr>
          <p:cNvPr id="942" name="Google Shape;942;p54"/>
          <p:cNvSpPr txBox="1">
            <a:spLocks noGrp="1"/>
          </p:cNvSpPr>
          <p:nvPr>
            <p:ph type="body" idx="1"/>
          </p:nvPr>
        </p:nvSpPr>
        <p:spPr>
          <a:xfrm>
            <a:off x="1484310" y="1626140"/>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i="0">
                <a:solidFill>
                  <a:srgbClr val="273239"/>
                </a:solidFill>
              </a:rPr>
              <a:t>11. Software vulnerabilities: </a:t>
            </a:r>
            <a:r>
              <a:rPr lang="en-US" sz="2000" b="0" i="0">
                <a:solidFill>
                  <a:srgbClr val="273239"/>
                </a:solidFill>
              </a:rPr>
              <a:t>Software vulnerabilities are weaknesses or flaws in software code that can be exploited by attackers to gain unauthorized access, steal sensitive information, or carry out malicious activities. Software vulnerabilities can arise from errors or mistakes made during the development process, or from the use of outdated or unsupported software. Attackers can exploit these vulnerabilities to gain control over a system, install malware, or steal sensitive information. To reduce the risk of software vulnerabilities, it is important for software developers to follow secure coding practices and for users to keep their software up-to-date and properly configured. Additionally, organizations and individuals should implement robust security measures, such as firewalls, antivirus software, and intrusion detection systems, to protect against potential threats. IoT devices often have software vulnerabilities, which can be exploited by attackers to gain access to devices and networks.</a:t>
            </a:r>
            <a:endParaRPr/>
          </a:p>
          <a:p>
            <a:pPr marL="285750" lvl="0" indent="-101600" algn="l" rtl="0">
              <a:spcBef>
                <a:spcPts val="1000"/>
              </a:spcBef>
              <a:spcAft>
                <a:spcPts val="0"/>
              </a:spcAft>
              <a:buSzPts val="2900"/>
              <a:buNone/>
            </a:pPr>
            <a:endParaRPr sz="2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946"/>
        <p:cNvGrpSpPr/>
        <p:nvPr/>
      </p:nvGrpSpPr>
      <p:grpSpPr>
        <a:xfrm>
          <a:off x="0" y="0"/>
          <a:ext cx="0" cy="0"/>
          <a:chOff x="0" y="0"/>
          <a:chExt cx="0" cy="0"/>
        </a:xfrm>
      </p:grpSpPr>
      <p:sp>
        <p:nvSpPr>
          <p:cNvPr id="947" name="Google Shape;947;p5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Challenges of Internet of Things (IoT)</a:t>
            </a:r>
            <a:br>
              <a:rPr lang="en-US" b="1"/>
            </a:br>
            <a:r>
              <a:rPr lang="en-US" sz="3200" b="1" i="0">
                <a:solidFill>
                  <a:schemeClr val="accent1"/>
                </a:solidFill>
                <a:latin typeface="Nunito"/>
                <a:ea typeface="Nunito"/>
                <a:cs typeface="Nunito"/>
                <a:sym typeface="Nunito"/>
              </a:rPr>
              <a:t>Security challenges in IoT</a:t>
            </a:r>
            <a:endParaRPr sz="3200"/>
          </a:p>
        </p:txBody>
      </p:sp>
      <p:sp>
        <p:nvSpPr>
          <p:cNvPr id="948" name="Google Shape;948;p55"/>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465"/>
              <a:buNone/>
            </a:pPr>
            <a:r>
              <a:rPr lang="en-US" sz="1700" b="1" i="0">
                <a:solidFill>
                  <a:srgbClr val="273239"/>
                </a:solidFill>
                <a:latin typeface="Nunito"/>
                <a:ea typeface="Nunito"/>
                <a:cs typeface="Nunito"/>
                <a:sym typeface="Nunito"/>
              </a:rPr>
              <a:t>12. Insider threats:</a:t>
            </a:r>
            <a:r>
              <a:rPr lang="en-US" sz="1700" b="0" i="0">
                <a:solidFill>
                  <a:srgbClr val="273239"/>
                </a:solidFill>
                <a:latin typeface="Nunito"/>
                <a:ea typeface="Nunito"/>
                <a:cs typeface="Nunito"/>
                <a:sym typeface="Nunito"/>
              </a:rPr>
              <a:t> Insider threats refer to security risks that come from within an organization, rather than from external sources such as hackers or cyber criminals. These threats can take many forms, such as employees who intentionally or unintentionally cause harm to the organization, contractors who misuse their access privileges, or insiders who are coerced into compromising the security of the organization. Insider threats can result in data breaches, theft of intellectual property, and damage to the reputation of the organization. To mitigate the risk of insider threats, organizations should implement strict access controls, monitor employee activity, and provide regular training on security and privacy policies. Additionally, organizations should have a plan in place to detect, respond to, and recover from security incidents involving insiders. Employees or contractors with access to IoT systems can pose a security risk if they intentionally or unintentionally cause harm.</a:t>
            </a:r>
            <a:endParaRPr/>
          </a:p>
          <a:p>
            <a:pPr marL="285750" lvl="0" indent="-285750" algn="just" rtl="0">
              <a:spcBef>
                <a:spcPts val="940"/>
              </a:spcBef>
              <a:spcAft>
                <a:spcPts val="0"/>
              </a:spcAft>
              <a:buSzPts val="2465"/>
              <a:buChar char="•"/>
            </a:pPr>
            <a:r>
              <a:rPr lang="en-US" sz="1700" b="0" i="0">
                <a:solidFill>
                  <a:srgbClr val="273239"/>
                </a:solidFill>
                <a:latin typeface="Nunito"/>
                <a:ea typeface="Nunito"/>
                <a:cs typeface="Nunito"/>
                <a:sym typeface="Nunito"/>
              </a:rPr>
              <a:t>To address these challenges, it is important to implement security measures such as encryption, secure authentication, and software updates to ensure the safe and secure operation of IoT devices and systems.</a:t>
            </a:r>
            <a:endParaRPr/>
          </a:p>
          <a:p>
            <a:pPr marL="285750" lvl="0" indent="-129222" algn="l" rtl="0">
              <a:spcBef>
                <a:spcPts val="940"/>
              </a:spcBef>
              <a:spcAft>
                <a:spcPts val="0"/>
              </a:spcAft>
              <a:buSzPts val="2465"/>
              <a:buNone/>
            </a:pPr>
            <a:endParaRPr sz="17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952"/>
        <p:cNvGrpSpPr/>
        <p:nvPr/>
      </p:nvGrpSpPr>
      <p:grpSpPr>
        <a:xfrm>
          <a:off x="0" y="0"/>
          <a:ext cx="0" cy="0"/>
          <a:chOff x="0" y="0"/>
          <a:chExt cx="0" cy="0"/>
        </a:xfrm>
      </p:grpSpPr>
      <p:sp>
        <p:nvSpPr>
          <p:cNvPr id="953" name="Google Shape;953;p56"/>
          <p:cNvSpPr txBox="1">
            <a:spLocks noGrp="1"/>
          </p:cNvSpPr>
          <p:nvPr>
            <p:ph type="title"/>
          </p:nvPr>
        </p:nvSpPr>
        <p:spPr>
          <a:xfrm>
            <a:off x="1484311" y="316147"/>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Challenges of Internet of Things (IoT)</a:t>
            </a:r>
            <a:br>
              <a:rPr lang="en-US" b="1"/>
            </a:br>
            <a:r>
              <a:rPr lang="en-US" sz="3200" b="1" i="0">
                <a:solidFill>
                  <a:schemeClr val="accent1"/>
                </a:solidFill>
                <a:latin typeface="Nunito"/>
                <a:ea typeface="Nunito"/>
                <a:cs typeface="Nunito"/>
                <a:sym typeface="Nunito"/>
              </a:rPr>
              <a:t>Design challenges in IoT </a:t>
            </a:r>
            <a:endParaRPr sz="3200">
              <a:solidFill>
                <a:schemeClr val="accent1"/>
              </a:solidFill>
            </a:endParaRPr>
          </a:p>
        </p:txBody>
      </p:sp>
      <p:sp>
        <p:nvSpPr>
          <p:cNvPr id="954" name="Google Shape;954;p56"/>
          <p:cNvSpPr txBox="1">
            <a:spLocks noGrp="1"/>
          </p:cNvSpPr>
          <p:nvPr>
            <p:ph type="body" idx="1"/>
          </p:nvPr>
        </p:nvSpPr>
        <p:spPr>
          <a:xfrm>
            <a:off x="1484310" y="2295730"/>
            <a:ext cx="10018713" cy="3923489"/>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465"/>
              <a:buChar char="•"/>
            </a:pPr>
            <a:r>
              <a:rPr lang="en-US" sz="1700" b="0" i="0">
                <a:solidFill>
                  <a:srgbClr val="273239"/>
                </a:solidFill>
                <a:latin typeface="Nunito"/>
                <a:ea typeface="Nunito"/>
                <a:cs typeface="Nunito"/>
                <a:sym typeface="Nunito"/>
              </a:rPr>
              <a:t>Design challenges in IoT (Internet of Things) refer to the technical difficulties and trade-offs involved in creating connected devices that are both functional and secure. Some of the key design challenges in IoT include:</a:t>
            </a:r>
            <a:endParaRPr/>
          </a:p>
          <a:p>
            <a:pPr marL="0" lvl="0" indent="0" algn="just" rtl="0">
              <a:spcBef>
                <a:spcPts val="940"/>
              </a:spcBef>
              <a:spcAft>
                <a:spcPts val="0"/>
              </a:spcAft>
              <a:buSzPts val="2465"/>
              <a:buNone/>
            </a:pPr>
            <a:r>
              <a:rPr lang="en-US" sz="1700" b="1" i="0">
                <a:solidFill>
                  <a:srgbClr val="273239"/>
                </a:solidFill>
                <a:latin typeface="Nunito"/>
                <a:ea typeface="Nunito"/>
                <a:cs typeface="Nunito"/>
                <a:sym typeface="Nunito"/>
              </a:rPr>
              <a:t>1. Interoperability: </a:t>
            </a:r>
            <a:r>
              <a:rPr lang="en-US" sz="1700" b="0" i="0">
                <a:solidFill>
                  <a:srgbClr val="273239"/>
                </a:solidFill>
                <a:latin typeface="Nunito"/>
                <a:ea typeface="Nunito"/>
                <a:cs typeface="Nunito"/>
                <a:sym typeface="Nunito"/>
              </a:rPr>
              <a:t>Interoperability refers to the ability of different systems, devices, or components to work together seamlessly and exchange data effectively. In the context of the Internet of Things (IoT), interoperability is a critical challenge, as a large number of diverse devices are being connected to the internet. The lack of standardization in the IoT can lead to difficulties in communication and data exchange between devices, resulting in an fragmented and inefficient system. To overcome this challenge, organizations and industry groups are working to establish standards and protocols to ensure interoperability between IoT devices. This includes the development of common communication protocols, data formats, and security standards. Interoperability is important for enabling the full potential of the IoT and allowing connected devices to work together effectively and efficiently. Ensuring that different IoT devices can work together seamlessly and exchange data effectively.</a:t>
            </a:r>
            <a:endParaRPr/>
          </a:p>
          <a:p>
            <a:pPr marL="285750" lvl="0" indent="-129222" algn="l" rtl="0">
              <a:spcBef>
                <a:spcPts val="940"/>
              </a:spcBef>
              <a:spcAft>
                <a:spcPts val="0"/>
              </a:spcAft>
              <a:buSzPts val="2465"/>
              <a:buNone/>
            </a:pPr>
            <a:endParaRPr sz="17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958"/>
        <p:cNvGrpSpPr/>
        <p:nvPr/>
      </p:nvGrpSpPr>
      <p:grpSpPr>
        <a:xfrm>
          <a:off x="0" y="0"/>
          <a:ext cx="0" cy="0"/>
          <a:chOff x="0" y="0"/>
          <a:chExt cx="0" cy="0"/>
        </a:xfrm>
      </p:grpSpPr>
      <p:sp>
        <p:nvSpPr>
          <p:cNvPr id="959" name="Google Shape;959;p57"/>
          <p:cNvSpPr txBox="1">
            <a:spLocks noGrp="1"/>
          </p:cNvSpPr>
          <p:nvPr>
            <p:ph type="title"/>
          </p:nvPr>
        </p:nvSpPr>
        <p:spPr>
          <a:xfrm>
            <a:off x="1484311" y="53499"/>
            <a:ext cx="10018713" cy="5301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Nunito"/>
              <a:buNone/>
            </a:pPr>
            <a:r>
              <a:rPr lang="en-US" sz="3200" b="1" i="0">
                <a:latin typeface="Nunito"/>
                <a:ea typeface="Nunito"/>
                <a:cs typeface="Nunito"/>
                <a:sym typeface="Nunito"/>
              </a:rPr>
              <a:t>Design challenges in IoT </a:t>
            </a:r>
            <a:endParaRPr sz="3200"/>
          </a:p>
        </p:txBody>
      </p:sp>
      <p:sp>
        <p:nvSpPr>
          <p:cNvPr id="960" name="Google Shape;960;p57"/>
          <p:cNvSpPr txBox="1">
            <a:spLocks noGrp="1"/>
          </p:cNvSpPr>
          <p:nvPr>
            <p:ph type="body" idx="1"/>
          </p:nvPr>
        </p:nvSpPr>
        <p:spPr>
          <a:xfrm>
            <a:off x="1484310" y="2268164"/>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i="0">
                <a:solidFill>
                  <a:srgbClr val="273239"/>
                </a:solidFill>
              </a:rPr>
              <a:t>2. Security: </a:t>
            </a:r>
            <a:r>
              <a:rPr lang="en-US" sz="2000" b="0" i="0">
                <a:solidFill>
                  <a:srgbClr val="273239"/>
                </a:solidFill>
              </a:rPr>
              <a:t>Security is a critical concern in the Internet of Things (IoT) as it involves the protection of sensitive data and systems from unauthorized access, theft, or damage. IoT devices are often vulnerable to cyber attacks due to their increased exposure to the internet and their limited computing resources. Some of the security challenges in IoT include:</a:t>
            </a:r>
            <a:endParaRPr/>
          </a:p>
          <a:p>
            <a:pPr marL="285750" lvl="0" indent="-285750" algn="just" rtl="0">
              <a:spcBef>
                <a:spcPts val="1000"/>
              </a:spcBef>
              <a:spcAft>
                <a:spcPts val="0"/>
              </a:spcAft>
              <a:buSzPts val="2900"/>
              <a:buChar char="•"/>
            </a:pPr>
            <a:r>
              <a:rPr lang="en-US" sz="2000" b="0" i="0">
                <a:solidFill>
                  <a:srgbClr val="273239"/>
                </a:solidFill>
              </a:rPr>
              <a:t>Device security: Ensuring that IoT devices are protected from malware and unauthorized access.</a:t>
            </a:r>
            <a:endParaRPr/>
          </a:p>
          <a:p>
            <a:pPr marL="285750" lvl="0" indent="-285750" algn="just" rtl="0">
              <a:spcBef>
                <a:spcPts val="1000"/>
              </a:spcBef>
              <a:spcAft>
                <a:spcPts val="0"/>
              </a:spcAft>
              <a:buSzPts val="2900"/>
              <a:buChar char="•"/>
            </a:pPr>
            <a:r>
              <a:rPr lang="en-US" sz="2000" b="0" i="0">
                <a:solidFill>
                  <a:srgbClr val="273239"/>
                </a:solidFill>
              </a:rPr>
              <a:t>Network security: Protecting the communication between IoT devices and the network from cyber attacks.</a:t>
            </a:r>
            <a:endParaRPr/>
          </a:p>
          <a:p>
            <a:pPr marL="285750" lvl="0" indent="-285750" algn="just" rtl="0">
              <a:spcBef>
                <a:spcPts val="1000"/>
              </a:spcBef>
              <a:spcAft>
                <a:spcPts val="0"/>
              </a:spcAft>
              <a:buSzPts val="2900"/>
              <a:buChar char="•"/>
            </a:pPr>
            <a:r>
              <a:rPr lang="en-US" sz="2000" b="0" i="0">
                <a:solidFill>
                  <a:srgbClr val="273239"/>
                </a:solidFill>
              </a:rPr>
              <a:t>Data security: Securing the data collected and transmitted by IoT devices from unauthorized access or tampering.</a:t>
            </a:r>
            <a:endParaRPr/>
          </a:p>
          <a:p>
            <a:pPr marL="285750" lvl="0" indent="-285750" algn="just" rtl="0">
              <a:spcBef>
                <a:spcPts val="1000"/>
              </a:spcBef>
              <a:spcAft>
                <a:spcPts val="0"/>
              </a:spcAft>
              <a:buSzPts val="2900"/>
              <a:buChar char="•"/>
            </a:pPr>
            <a:r>
              <a:rPr lang="en-US" sz="2000" b="0" i="0">
                <a:solidFill>
                  <a:srgbClr val="273239"/>
                </a:solidFill>
              </a:rPr>
              <a:t>Privacy: Protecting the privacy of individuals whose personal information is collected and transmitted by IoT devices.                                                                  To address these security challenges, organizations should implement robust security measures such as encryption, firewalls, and regular software updates. Additionally, they should conduct regular security audits and assessments to identify and address potential security risks. By prioritizing security, organizations can help to protect the sensitive data and systems involved in IoT and reduce the risk of cyber attacks.Protecting IoT devices and the sensitive data they collect and transmit from cyber threats and unauthorized access.</a:t>
            </a:r>
            <a:endParaRPr/>
          </a:p>
          <a:p>
            <a:pPr marL="285750" lvl="0" indent="-101600" algn="l" rtl="0">
              <a:spcBef>
                <a:spcPts val="1000"/>
              </a:spcBef>
              <a:spcAft>
                <a:spcPts val="0"/>
              </a:spcAft>
              <a:buSzPts val="2900"/>
              <a:buNone/>
            </a:pP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964"/>
        <p:cNvGrpSpPr/>
        <p:nvPr/>
      </p:nvGrpSpPr>
      <p:grpSpPr>
        <a:xfrm>
          <a:off x="0" y="0"/>
          <a:ext cx="0" cy="0"/>
          <a:chOff x="0" y="0"/>
          <a:chExt cx="0" cy="0"/>
        </a:xfrm>
      </p:grpSpPr>
      <p:sp>
        <p:nvSpPr>
          <p:cNvPr id="965" name="Google Shape;965;p58"/>
          <p:cNvSpPr txBox="1">
            <a:spLocks noGrp="1"/>
          </p:cNvSpPr>
          <p:nvPr>
            <p:ph type="body" idx="1"/>
          </p:nvPr>
        </p:nvSpPr>
        <p:spPr>
          <a:xfrm>
            <a:off x="1484311" y="2314373"/>
            <a:ext cx="10441800"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i="0">
                <a:solidFill>
                  <a:srgbClr val="273239"/>
                </a:solidFill>
              </a:rPr>
              <a:t>3. Scalability: </a:t>
            </a:r>
            <a:r>
              <a:rPr lang="en-US" sz="2000" b="0" i="0">
                <a:solidFill>
                  <a:srgbClr val="273239"/>
                </a:solidFill>
              </a:rPr>
              <a:t>Scalability refers to the ability of a system to handle increasing workloads or numbers of users without a significant decline in performance. In the context of the Internet of Things (IoT), scalability is a major challenge as the number of connected devices is rapidly growing, leading to an increased volume of data and communication. Scalability challenges in IoT include:</a:t>
            </a:r>
            <a:endParaRPr/>
          </a:p>
          <a:p>
            <a:pPr marL="285750" lvl="0" indent="-285750" algn="l" rtl="0">
              <a:spcBef>
                <a:spcPts val="1000"/>
              </a:spcBef>
              <a:spcAft>
                <a:spcPts val="0"/>
              </a:spcAft>
              <a:buSzPts val="2900"/>
              <a:buChar char="•"/>
            </a:pPr>
            <a:r>
              <a:rPr lang="en-US" sz="2000" b="0" i="0">
                <a:solidFill>
                  <a:srgbClr val="273239"/>
                </a:solidFill>
              </a:rPr>
              <a:t>Data management: Effectively managing and storing the large amounts of data generated by IoT devices.</a:t>
            </a:r>
            <a:endParaRPr/>
          </a:p>
          <a:p>
            <a:pPr marL="285750" lvl="0" indent="-285750" algn="l" rtl="0">
              <a:spcBef>
                <a:spcPts val="1000"/>
              </a:spcBef>
              <a:spcAft>
                <a:spcPts val="0"/>
              </a:spcAft>
              <a:buSzPts val="2900"/>
              <a:buChar char="•"/>
            </a:pPr>
            <a:r>
              <a:rPr lang="en-US" sz="2000" b="0" i="0">
                <a:solidFill>
                  <a:srgbClr val="273239"/>
                </a:solidFill>
              </a:rPr>
              <a:t>Network capacity: Ensuring that networks have sufficient capacity to handle the increased volume of data and communication.</a:t>
            </a:r>
            <a:endParaRPr/>
          </a:p>
          <a:p>
            <a:pPr marL="285750" lvl="0" indent="-285750" algn="l" rtl="0">
              <a:spcBef>
                <a:spcPts val="1000"/>
              </a:spcBef>
              <a:spcAft>
                <a:spcPts val="0"/>
              </a:spcAft>
              <a:buSzPts val="2900"/>
              <a:buChar char="•"/>
            </a:pPr>
            <a:r>
              <a:rPr lang="en-US" sz="2000" b="0" i="0">
                <a:solidFill>
                  <a:srgbClr val="273239"/>
                </a:solidFill>
              </a:rPr>
              <a:t>Device management: Efficiently managing the growing number of IoT devices and ensuring that they can be easily configured and maintained.</a:t>
            </a:r>
            <a:endParaRPr/>
          </a:p>
          <a:p>
            <a:pPr marL="0" lvl="0" indent="0" algn="l" rtl="0">
              <a:spcBef>
                <a:spcPts val="1000"/>
              </a:spcBef>
              <a:spcAft>
                <a:spcPts val="0"/>
              </a:spcAft>
              <a:buSzPts val="2900"/>
              <a:buNone/>
            </a:pPr>
            <a:r>
              <a:rPr lang="en-US" sz="2000" b="0" i="0">
                <a:solidFill>
                  <a:srgbClr val="273239"/>
                </a:solidFill>
              </a:rPr>
              <a:t>   To address these scalability challenges, organizations should adopt scalable architectures, such as cloud computing, that can accommodate the growing number of IoT devices and the data they generate. Additionally, they should implement efficient data management and storage solutions, such as distributed databases and data lakes, to handle the increased volume of data. By prioritizing scalability, organizations can ensure that their IoT systems can handle the growing number of connected devices and continue to deliver high performance and efficiency. Designing systems that can accommodate large numbers of  connected devices and manage the resulting data flow effectively.</a:t>
            </a:r>
            <a:endParaRPr/>
          </a:p>
          <a:p>
            <a:pPr marL="285750" lvl="0" indent="-101600" algn="l" rtl="0">
              <a:spcBef>
                <a:spcPts val="1000"/>
              </a:spcBef>
              <a:spcAft>
                <a:spcPts val="0"/>
              </a:spcAft>
              <a:buSzPts val="2900"/>
              <a:buNone/>
            </a:pPr>
            <a:endParaRPr sz="2000"/>
          </a:p>
        </p:txBody>
      </p:sp>
      <p:sp>
        <p:nvSpPr>
          <p:cNvPr id="966" name="Google Shape;966;p58"/>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970"/>
        <p:cNvGrpSpPr/>
        <p:nvPr/>
      </p:nvGrpSpPr>
      <p:grpSpPr>
        <a:xfrm>
          <a:off x="0" y="0"/>
          <a:ext cx="0" cy="0"/>
          <a:chOff x="0" y="0"/>
          <a:chExt cx="0" cy="0"/>
        </a:xfrm>
      </p:grpSpPr>
      <p:sp>
        <p:nvSpPr>
          <p:cNvPr id="971" name="Google Shape;971;p59"/>
          <p:cNvSpPr txBox="1">
            <a:spLocks noGrp="1"/>
          </p:cNvSpPr>
          <p:nvPr>
            <p:ph type="body" idx="1"/>
          </p:nvPr>
        </p:nvSpPr>
        <p:spPr>
          <a:xfrm>
            <a:off x="1484310" y="2375168"/>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i="0">
                <a:solidFill>
                  <a:srgbClr val="273239"/>
                </a:solidFill>
              </a:rPr>
              <a:t>4. Reliability: </a:t>
            </a:r>
            <a:r>
              <a:rPr lang="en-US" sz="2000" b="0" i="0">
                <a:solidFill>
                  <a:srgbClr val="273239"/>
                </a:solidFill>
              </a:rPr>
              <a:t>Reliability refers to the ability of a system to perform its intended function consistently and without failure over time. In the context of the Internet of Things (IoT), reliability is a critical concern, as the failure of even a single IoT device can have significant consequences. Some of the reliability challenges in IoT include:</a:t>
            </a:r>
            <a:endParaRPr/>
          </a:p>
          <a:p>
            <a:pPr marL="285750" lvl="0" indent="-285750" algn="just" rtl="0">
              <a:spcBef>
                <a:spcPts val="1000"/>
              </a:spcBef>
              <a:spcAft>
                <a:spcPts val="0"/>
              </a:spcAft>
              <a:buSzPts val="2900"/>
              <a:buChar char="•"/>
            </a:pPr>
            <a:r>
              <a:rPr lang="en-US" sz="2000" b="0" i="0">
                <a:solidFill>
                  <a:srgbClr val="273239"/>
                </a:solidFill>
              </a:rPr>
              <a:t>Device failure: Ensuring that IoT devices are designed and built to be reliable and function correctly even in harsh environments.</a:t>
            </a:r>
            <a:endParaRPr/>
          </a:p>
          <a:p>
            <a:pPr marL="285750" lvl="0" indent="-285750" algn="just" rtl="0">
              <a:spcBef>
                <a:spcPts val="1000"/>
              </a:spcBef>
              <a:spcAft>
                <a:spcPts val="0"/>
              </a:spcAft>
              <a:buSzPts val="2900"/>
              <a:buChar char="•"/>
            </a:pPr>
            <a:r>
              <a:rPr lang="en-US" sz="2000" b="0" i="0">
                <a:solidFill>
                  <a:srgbClr val="273239"/>
                </a:solidFill>
              </a:rPr>
              <a:t>Network connectivity: Maintaining stable and reliable connections between IoT devices and the network, even in the face of hardware or software failures.</a:t>
            </a:r>
            <a:endParaRPr/>
          </a:p>
          <a:p>
            <a:pPr marL="285750" lvl="0" indent="-285750" algn="just" rtl="0">
              <a:spcBef>
                <a:spcPts val="1000"/>
              </a:spcBef>
              <a:spcAft>
                <a:spcPts val="0"/>
              </a:spcAft>
              <a:buSzPts val="2900"/>
              <a:buChar char="•"/>
            </a:pPr>
            <a:r>
              <a:rPr lang="en-US" sz="2000" b="0" i="0">
                <a:solidFill>
                  <a:srgbClr val="273239"/>
                </a:solidFill>
              </a:rPr>
              <a:t>Data accuracy: Ensuring that the data collected and transmitted by IoT devices is accurate and reliable.</a:t>
            </a:r>
            <a:endParaRPr/>
          </a:p>
          <a:p>
            <a:pPr marL="0" lvl="0" indent="0" algn="just" rtl="0">
              <a:spcBef>
                <a:spcPts val="1000"/>
              </a:spcBef>
              <a:spcAft>
                <a:spcPts val="0"/>
              </a:spcAft>
              <a:buSzPts val="2900"/>
              <a:buNone/>
            </a:pPr>
            <a:r>
              <a:rPr lang="en-US" sz="2000" b="0" i="0">
                <a:solidFill>
                  <a:srgbClr val="273239"/>
                </a:solidFill>
              </a:rPr>
              <a:t> To address these reliability challenges, organizations should implement robust and reliable hardware and software designs for IoT devices, and conduct regular testing and maintenance to identify and resolve any issues. They should also implement redundant systems and failover mechanisms to ensure that the system continues to function in the event of a failure. By prioritizing reliability, organizations can help ensure that their IoT systems perform consistently and without failure, delivering the intended benefits and results. Ensuring that IoT systems remain functional and accessible even in the face of hardware or software failures.</a:t>
            </a:r>
            <a:endParaRPr/>
          </a:p>
          <a:p>
            <a:pPr marL="0" lvl="0" indent="0" algn="l" rtl="0">
              <a:spcBef>
                <a:spcPts val="1000"/>
              </a:spcBef>
              <a:spcAft>
                <a:spcPts val="0"/>
              </a:spcAft>
              <a:buSzPts val="2900"/>
              <a:buNone/>
            </a:pPr>
            <a:endParaRPr sz="2000"/>
          </a:p>
        </p:txBody>
      </p:sp>
      <p:sp>
        <p:nvSpPr>
          <p:cNvPr id="972" name="Google Shape;972;p59"/>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b="1"/>
              <a:t>How IoT works?</a:t>
            </a:r>
            <a:endParaRPr/>
          </a:p>
        </p:txBody>
      </p:sp>
      <p:sp>
        <p:nvSpPr>
          <p:cNvPr id="300" name="Google Shape;300;p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3480"/>
              <a:buChar char="•"/>
            </a:pPr>
            <a:r>
              <a:rPr lang="en-US" b="1">
                <a:latin typeface="Arial"/>
                <a:ea typeface="Arial"/>
                <a:cs typeface="Arial"/>
                <a:sym typeface="Arial"/>
              </a:rPr>
              <a:t>1) Sensors/Devices</a:t>
            </a:r>
            <a:endParaRPr>
              <a:latin typeface="Arial"/>
              <a:ea typeface="Arial"/>
              <a:cs typeface="Arial"/>
              <a:sym typeface="Arial"/>
            </a:endParaRPr>
          </a:p>
          <a:p>
            <a:pPr marL="285750" lvl="0" indent="-285750" algn="l" rtl="0">
              <a:spcBef>
                <a:spcPts val="1080"/>
              </a:spcBef>
              <a:spcAft>
                <a:spcPts val="0"/>
              </a:spcAft>
              <a:buSzPts val="3480"/>
              <a:buChar char="•"/>
            </a:pPr>
            <a:r>
              <a:rPr lang="en-US" b="1">
                <a:latin typeface="Arial"/>
                <a:ea typeface="Arial"/>
                <a:cs typeface="Arial"/>
                <a:sym typeface="Arial"/>
              </a:rPr>
              <a:t>2) Connectivity</a:t>
            </a:r>
            <a:endParaRPr>
              <a:latin typeface="Arial"/>
              <a:ea typeface="Arial"/>
              <a:cs typeface="Arial"/>
              <a:sym typeface="Arial"/>
            </a:endParaRPr>
          </a:p>
          <a:p>
            <a:pPr marL="285750" lvl="0" indent="-285750" algn="l" rtl="0">
              <a:spcBef>
                <a:spcPts val="1080"/>
              </a:spcBef>
              <a:spcAft>
                <a:spcPts val="0"/>
              </a:spcAft>
              <a:buSzPts val="3480"/>
              <a:buChar char="•"/>
            </a:pPr>
            <a:r>
              <a:rPr lang="en-US" b="1">
                <a:latin typeface="Arial"/>
                <a:ea typeface="Arial"/>
                <a:cs typeface="Arial"/>
                <a:sym typeface="Arial"/>
              </a:rPr>
              <a:t>3) Data Processing</a:t>
            </a:r>
            <a:endParaRPr>
              <a:latin typeface="Arial"/>
              <a:ea typeface="Arial"/>
              <a:cs typeface="Arial"/>
              <a:sym typeface="Arial"/>
            </a:endParaRPr>
          </a:p>
          <a:p>
            <a:pPr marL="285750" lvl="0" indent="-285750" algn="l" rtl="0">
              <a:spcBef>
                <a:spcPts val="1080"/>
              </a:spcBef>
              <a:spcAft>
                <a:spcPts val="0"/>
              </a:spcAft>
              <a:buSzPts val="3480"/>
              <a:buChar char="•"/>
            </a:pPr>
            <a:r>
              <a:rPr lang="en-US" b="1">
                <a:latin typeface="Arial"/>
                <a:ea typeface="Arial"/>
                <a:cs typeface="Arial"/>
                <a:sym typeface="Arial"/>
              </a:rPr>
              <a:t>4)User Interface</a:t>
            </a:r>
            <a:endParaRPr>
              <a:latin typeface="Arial"/>
              <a:ea typeface="Arial"/>
              <a:cs typeface="Arial"/>
              <a:sym typeface="Arial"/>
            </a:endParaRPr>
          </a:p>
        </p:txBody>
      </p:sp>
      <p:pic>
        <p:nvPicPr>
          <p:cNvPr id="301" name="Google Shape;301;p7"/>
          <p:cNvPicPr preferRelativeResize="0"/>
          <p:nvPr/>
        </p:nvPicPr>
        <p:blipFill rotWithShape="1">
          <a:blip r:embed="rId3">
            <a:alphaModFix/>
          </a:blip>
          <a:srcRect/>
          <a:stretch/>
        </p:blipFill>
        <p:spPr>
          <a:xfrm>
            <a:off x="4495800" y="3028948"/>
            <a:ext cx="7257146" cy="22860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60"/>
          <p:cNvSpPr txBox="1">
            <a:spLocks noGrp="1"/>
          </p:cNvSpPr>
          <p:nvPr>
            <p:ph type="body" idx="1"/>
          </p:nvPr>
        </p:nvSpPr>
        <p:spPr>
          <a:xfrm>
            <a:off x="1484310" y="2219526"/>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a:solidFill>
                  <a:srgbClr val="273239"/>
                </a:solidFill>
              </a:rPr>
              <a:t>5. </a:t>
            </a:r>
            <a:r>
              <a:rPr lang="en-US" sz="2000" b="1" i="0">
                <a:solidFill>
                  <a:srgbClr val="273239"/>
                </a:solidFill>
              </a:rPr>
              <a:t>Power consumption: </a:t>
            </a:r>
            <a:r>
              <a:rPr lang="en-US" sz="2000" b="0" i="0">
                <a:solidFill>
                  <a:srgbClr val="273239"/>
                </a:solidFill>
              </a:rPr>
              <a:t>Power consumption refers to the amount of energy that a system or device uses. In the context of the Internet of Things (IoT), power consumption is a critical challenge, as many IoT devices are designed to be small, low-power, and operate using batteries. Some of the power consumption challenges in IoT include:</a:t>
            </a:r>
            <a:endParaRPr/>
          </a:p>
          <a:p>
            <a:pPr marL="285750" lvl="0" indent="-285750" algn="just" rtl="0">
              <a:spcBef>
                <a:spcPts val="1000"/>
              </a:spcBef>
              <a:spcAft>
                <a:spcPts val="0"/>
              </a:spcAft>
              <a:buSzPts val="2900"/>
              <a:buChar char="•"/>
            </a:pPr>
            <a:r>
              <a:rPr lang="en-US" sz="2000" b="0" i="0">
                <a:solidFill>
                  <a:srgbClr val="273239"/>
                </a:solidFill>
              </a:rPr>
              <a:t>Battery life: Ensuring that IoT devices have sufficient battery life to operate without frequent recharging or replacement.</a:t>
            </a:r>
            <a:endParaRPr/>
          </a:p>
          <a:p>
            <a:pPr marL="285750" lvl="0" indent="-285750" algn="just" rtl="0">
              <a:spcBef>
                <a:spcPts val="1000"/>
              </a:spcBef>
              <a:spcAft>
                <a:spcPts val="0"/>
              </a:spcAft>
              <a:buSzPts val="2900"/>
              <a:buChar char="•"/>
            </a:pPr>
            <a:r>
              <a:rPr lang="en-US" sz="2000" b="0" i="0">
                <a:solidFill>
                  <a:srgbClr val="273239"/>
                </a:solidFill>
              </a:rPr>
              <a:t>Energy efficiency: Making sure that IoT devices are designed to use energy efficiently and reduce the overall power consumption of the system.</a:t>
            </a:r>
            <a:endParaRPr/>
          </a:p>
          <a:p>
            <a:pPr marL="285750" lvl="0" indent="-285750" algn="just" rtl="0">
              <a:spcBef>
                <a:spcPts val="1000"/>
              </a:spcBef>
              <a:spcAft>
                <a:spcPts val="0"/>
              </a:spcAft>
              <a:buSzPts val="2900"/>
              <a:buChar char="•"/>
            </a:pPr>
            <a:r>
              <a:rPr lang="en-US" sz="2000" b="0" i="0">
                <a:solidFill>
                  <a:srgbClr val="273239"/>
                </a:solidFill>
              </a:rPr>
              <a:t>Power management: Implementing effective power management techniques, such as sleep modes, to reduce the power consumption of IoT devices when they are not in use.</a:t>
            </a:r>
            <a:endParaRPr/>
          </a:p>
          <a:p>
            <a:pPr marL="285750" lvl="0" indent="-285750" algn="just" rtl="0">
              <a:spcBef>
                <a:spcPts val="1000"/>
              </a:spcBef>
              <a:spcAft>
                <a:spcPts val="0"/>
              </a:spcAft>
              <a:buSzPts val="2900"/>
              <a:buChar char="•"/>
            </a:pPr>
            <a:r>
              <a:rPr lang="en-US" sz="2000" b="0" i="0">
                <a:solidFill>
                  <a:srgbClr val="273239"/>
                </a:solidFill>
              </a:rPr>
              <a:t>          To address these power consumption challenges, organizations should adopt low-power technologies and energy-efficient designs for IoT devices. They should also implement effective power management techniques, such as sleep modes, to reduce the power consumption of IoT devices when they are not in use. By prioritizing power consumption, organizations can help ensure that their IoT systems are energy efficient, reducing costs and environmental impact.</a:t>
            </a:r>
            <a:r>
              <a:rPr lang="en-US" sz="2000" b="1" i="0">
                <a:solidFill>
                  <a:srgbClr val="273239"/>
                </a:solidFill>
              </a:rPr>
              <a:t> </a:t>
            </a:r>
            <a:r>
              <a:rPr lang="en-US" sz="2000" b="0" i="0">
                <a:solidFill>
                  <a:srgbClr val="273239"/>
                </a:solidFill>
              </a:rPr>
              <a:t>Minimizing the power consumption of IoT devices to extend battery life and reduce costs.</a:t>
            </a:r>
            <a:endParaRPr/>
          </a:p>
          <a:p>
            <a:pPr marL="285750" lvl="0" indent="-101600" algn="just" rtl="0">
              <a:spcBef>
                <a:spcPts val="1000"/>
              </a:spcBef>
              <a:spcAft>
                <a:spcPts val="0"/>
              </a:spcAft>
              <a:buSzPts val="2900"/>
              <a:buNone/>
            </a:pPr>
            <a:endParaRPr sz="2000"/>
          </a:p>
        </p:txBody>
      </p:sp>
      <p:sp>
        <p:nvSpPr>
          <p:cNvPr id="978" name="Google Shape;978;p60"/>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982"/>
        <p:cNvGrpSpPr/>
        <p:nvPr/>
      </p:nvGrpSpPr>
      <p:grpSpPr>
        <a:xfrm>
          <a:off x="0" y="0"/>
          <a:ext cx="0" cy="0"/>
          <a:chOff x="0" y="0"/>
          <a:chExt cx="0" cy="0"/>
        </a:xfrm>
      </p:grpSpPr>
      <p:sp>
        <p:nvSpPr>
          <p:cNvPr id="983" name="Google Shape;983;p61"/>
          <p:cNvSpPr txBox="1">
            <a:spLocks noGrp="1"/>
          </p:cNvSpPr>
          <p:nvPr>
            <p:ph type="body" idx="1"/>
          </p:nvPr>
        </p:nvSpPr>
        <p:spPr>
          <a:xfrm>
            <a:off x="1484311" y="2443262"/>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1">
                <a:solidFill>
                  <a:srgbClr val="273239"/>
                </a:solidFill>
              </a:rPr>
              <a:t>6. </a:t>
            </a:r>
            <a:r>
              <a:rPr lang="en-US" sz="2000" b="1" i="0">
                <a:solidFill>
                  <a:srgbClr val="273239"/>
                </a:solidFill>
              </a:rPr>
              <a:t>Privacy: </a:t>
            </a:r>
            <a:r>
              <a:rPr lang="en-US" sz="2000" b="0" i="0">
                <a:solidFill>
                  <a:srgbClr val="273239"/>
                </a:solidFill>
              </a:rPr>
              <a:t>Privacy is a critical concern in the Internet of Things (IoT), as IoT devices collect, store, and transmit large amounts of personal and sensitive information. Some of the privacy challenges in IoT include:</a:t>
            </a:r>
            <a:endParaRPr/>
          </a:p>
          <a:p>
            <a:pPr marL="285750" lvl="0" indent="-285750" algn="just" rtl="0">
              <a:spcBef>
                <a:spcPts val="1000"/>
              </a:spcBef>
              <a:spcAft>
                <a:spcPts val="0"/>
              </a:spcAft>
              <a:buSzPts val="2900"/>
              <a:buChar char="•"/>
            </a:pPr>
            <a:r>
              <a:rPr lang="en-US" sz="2000" b="0" i="0">
                <a:solidFill>
                  <a:srgbClr val="273239"/>
                </a:solidFill>
              </a:rPr>
              <a:t>Data collection: Ensuring that only the necessary data is collected and that it is collected in a way that respects individuals’ privacy rights.</a:t>
            </a:r>
            <a:endParaRPr/>
          </a:p>
          <a:p>
            <a:pPr marL="285750" lvl="0" indent="-285750" algn="just" rtl="0">
              <a:spcBef>
                <a:spcPts val="1000"/>
              </a:spcBef>
              <a:spcAft>
                <a:spcPts val="0"/>
              </a:spcAft>
              <a:buSzPts val="2900"/>
              <a:buChar char="•"/>
            </a:pPr>
            <a:r>
              <a:rPr lang="en-US" sz="2000" b="0" i="0">
                <a:solidFill>
                  <a:srgbClr val="273239"/>
                </a:solidFill>
              </a:rPr>
              <a:t>Data storage: Ensuring that the data collected by IoT devices is stored securely and that access to it is strictly controlled.</a:t>
            </a:r>
            <a:endParaRPr/>
          </a:p>
          <a:p>
            <a:pPr marL="285750" lvl="0" indent="-285750" algn="just" rtl="0">
              <a:spcBef>
                <a:spcPts val="1000"/>
              </a:spcBef>
              <a:spcAft>
                <a:spcPts val="0"/>
              </a:spcAft>
              <a:buSzPts val="2900"/>
              <a:buChar char="•"/>
            </a:pPr>
            <a:r>
              <a:rPr lang="en-US" sz="2000" b="0" i="0">
                <a:solidFill>
                  <a:srgbClr val="273239"/>
                </a:solidFill>
              </a:rPr>
              <a:t>Data sharing: Controlling who has access to the data collected by IoT devices and ensuring that it is not shared without proper authorization.</a:t>
            </a:r>
            <a:endParaRPr/>
          </a:p>
          <a:p>
            <a:pPr marL="285750" lvl="0" indent="-285750" algn="just" rtl="0">
              <a:spcBef>
                <a:spcPts val="1000"/>
              </a:spcBef>
              <a:spcAft>
                <a:spcPts val="0"/>
              </a:spcAft>
              <a:buSzPts val="2900"/>
              <a:buChar char="•"/>
            </a:pPr>
            <a:r>
              <a:rPr lang="en-US" sz="2000" b="0" i="0">
                <a:solidFill>
                  <a:srgbClr val="273239"/>
                </a:solidFill>
              </a:rPr>
              <a:t>           To address these privacy challenges, organizations should implement robust privacy policies and procedures, such as data protection, data minimization, and  data retention. They should also educate users on the privacy implications of using IoT devices and encourage them to take steps to protect their privacy. Additionally, organizations should adopt privacy-enhancing technologies, such as encryption and anonymization, to protect the privacy of individuals whose information is collected by IoT devices. By prioritizing privacy, organizations can help to ensure that individuals’ rights and freedoms are respected, and that sensitive information is protected from unauthorized access or misuse. Protecting the privacy of individuals whose personal information is collected and transmitted by IoT devices.</a:t>
            </a:r>
            <a:endParaRPr/>
          </a:p>
          <a:p>
            <a:pPr marL="285750" lvl="0" indent="-101600" algn="just" rtl="0">
              <a:spcBef>
                <a:spcPts val="1000"/>
              </a:spcBef>
              <a:spcAft>
                <a:spcPts val="0"/>
              </a:spcAft>
              <a:buSzPts val="2900"/>
              <a:buNone/>
            </a:pPr>
            <a:endParaRPr sz="2000"/>
          </a:p>
        </p:txBody>
      </p:sp>
      <p:sp>
        <p:nvSpPr>
          <p:cNvPr id="984" name="Google Shape;984;p61"/>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988"/>
        <p:cNvGrpSpPr/>
        <p:nvPr/>
      </p:nvGrpSpPr>
      <p:grpSpPr>
        <a:xfrm>
          <a:off x="0" y="0"/>
          <a:ext cx="0" cy="0"/>
          <a:chOff x="0" y="0"/>
          <a:chExt cx="0" cy="0"/>
        </a:xfrm>
      </p:grpSpPr>
      <p:sp>
        <p:nvSpPr>
          <p:cNvPr id="989" name="Google Shape;989;p62"/>
          <p:cNvSpPr txBox="1">
            <a:spLocks noGrp="1"/>
          </p:cNvSpPr>
          <p:nvPr>
            <p:ph type="body" idx="1"/>
          </p:nvPr>
        </p:nvSpPr>
        <p:spPr>
          <a:xfrm>
            <a:off x="1484310" y="2365439"/>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610"/>
              <a:buNone/>
            </a:pPr>
            <a:r>
              <a:rPr lang="en-US" sz="1800" b="1">
                <a:solidFill>
                  <a:srgbClr val="273239"/>
                </a:solidFill>
              </a:rPr>
              <a:t>7. </a:t>
            </a:r>
            <a:r>
              <a:rPr lang="en-US" sz="1800" b="1" i="0">
                <a:solidFill>
                  <a:srgbClr val="273239"/>
                </a:solidFill>
              </a:rPr>
              <a:t>Battery life is a limitation –</a:t>
            </a:r>
            <a:br>
              <a:rPr lang="en-US" sz="1800" b="0" i="0">
                <a:solidFill>
                  <a:srgbClr val="273239"/>
                </a:solidFill>
              </a:rPr>
            </a:br>
            <a:r>
              <a:rPr lang="en-US" sz="1800" b="0" i="0">
                <a:solidFill>
                  <a:srgbClr val="273239"/>
                </a:solidFill>
              </a:rPr>
              <a:t>Issues in packaging and integration of small-sized chip with low weight and less power consumption. If you’ve been following the mobile space, you’ve likely see how every yr it looks like there’s no restriction in terms of display screen size. Take the upward thrust of ‘phablets’, for instance, which can be telephones nearly as huge as tablets. Although helpful, the bigger monitors aren’t always only for convenience, rather, instead, display screen sizes are growing to accommodate larger batteries. Computers have getting slimmer, but battery energy stays the same.</a:t>
            </a:r>
            <a:endParaRPr/>
          </a:p>
          <a:p>
            <a:pPr marL="0" lvl="0" indent="0" algn="l" rtl="0">
              <a:spcBef>
                <a:spcPts val="960"/>
              </a:spcBef>
              <a:spcAft>
                <a:spcPts val="0"/>
              </a:spcAft>
              <a:buSzPts val="2610"/>
              <a:buNone/>
            </a:pPr>
            <a:r>
              <a:rPr lang="en-US" sz="1800" b="1" i="0">
                <a:solidFill>
                  <a:srgbClr val="273239"/>
                </a:solidFill>
              </a:rPr>
              <a:t>8. Increased cost and time to market –</a:t>
            </a:r>
            <a:br>
              <a:rPr lang="en-US" sz="1800" b="0" i="0">
                <a:solidFill>
                  <a:srgbClr val="273239"/>
                </a:solidFill>
              </a:rPr>
            </a:br>
            <a:r>
              <a:rPr lang="en-US" sz="1800" b="0" i="0">
                <a:solidFill>
                  <a:srgbClr val="273239"/>
                </a:solidFill>
              </a:rPr>
              <a:t>Embedded systems are lightly constrained by cost.</a:t>
            </a:r>
            <a:br>
              <a:rPr lang="en-US" sz="1800" b="0" i="0">
                <a:solidFill>
                  <a:srgbClr val="273239"/>
                </a:solidFill>
              </a:rPr>
            </a:br>
            <a:r>
              <a:rPr lang="en-US" sz="1800" b="0" i="0">
                <a:solidFill>
                  <a:srgbClr val="273239"/>
                </a:solidFill>
              </a:rPr>
              <a:t>The need originates to drive better approaches when designing the IoT devices in order to handle the cost modelling or cost optimally with digital electronic components.</a:t>
            </a:r>
            <a:br>
              <a:rPr lang="en-US" sz="1800" b="0" i="0">
                <a:solidFill>
                  <a:srgbClr val="273239"/>
                </a:solidFill>
              </a:rPr>
            </a:br>
            <a:r>
              <a:rPr lang="en-US" sz="1800" b="0" i="0">
                <a:solidFill>
                  <a:srgbClr val="273239"/>
                </a:solidFill>
              </a:rPr>
              <a:t>Designers also need to solve the design time problem and bring the embedded device at the right time to the market.</a:t>
            </a:r>
            <a:endParaRPr/>
          </a:p>
          <a:p>
            <a:pPr marL="0" lvl="0" indent="0" algn="l" rtl="0">
              <a:spcBef>
                <a:spcPts val="960"/>
              </a:spcBef>
              <a:spcAft>
                <a:spcPts val="0"/>
              </a:spcAft>
              <a:buSzPts val="2610"/>
              <a:buNone/>
            </a:pPr>
            <a:r>
              <a:rPr lang="en-US" sz="1800" b="1" i="0">
                <a:solidFill>
                  <a:srgbClr val="273239"/>
                </a:solidFill>
              </a:rPr>
              <a:t>9. Security of the system –</a:t>
            </a:r>
            <a:br>
              <a:rPr lang="en-US" sz="1800" b="0" i="0">
                <a:solidFill>
                  <a:srgbClr val="273239"/>
                </a:solidFill>
              </a:rPr>
            </a:br>
            <a:r>
              <a:rPr lang="en-US" sz="1800" b="0" i="0">
                <a:solidFill>
                  <a:srgbClr val="273239"/>
                </a:solidFill>
              </a:rPr>
              <a:t>Systems have to be designed and implemented to be robust and reliable and have to be secure with cryptographic algorithms and security procedures.</a:t>
            </a:r>
            <a:br>
              <a:rPr lang="en-US" sz="1800" b="0" i="0">
                <a:solidFill>
                  <a:srgbClr val="273239"/>
                </a:solidFill>
              </a:rPr>
            </a:br>
            <a:r>
              <a:rPr lang="en-US" sz="1800" b="0" i="0">
                <a:solidFill>
                  <a:srgbClr val="273239"/>
                </a:solidFill>
              </a:rPr>
              <a:t>It involves different approaches to secure all the components of embedded systems from prototype to deployment.</a:t>
            </a:r>
            <a:endParaRPr/>
          </a:p>
          <a:p>
            <a:pPr marL="0" lvl="0" indent="0" algn="l" rtl="0">
              <a:spcBef>
                <a:spcPts val="960"/>
              </a:spcBef>
              <a:spcAft>
                <a:spcPts val="0"/>
              </a:spcAft>
              <a:buSzPts val="2610"/>
              <a:buNone/>
            </a:pPr>
            <a:r>
              <a:rPr lang="en-US" sz="1800" b="0" i="0">
                <a:solidFill>
                  <a:srgbClr val="273239"/>
                </a:solidFill>
              </a:rPr>
              <a:t>Designers and engineers must carefully balance these design challenges to create IoT systems that are functional, secure, and scalable.</a:t>
            </a:r>
            <a:endParaRPr/>
          </a:p>
          <a:p>
            <a:pPr marL="285750" lvl="0" indent="-120015" algn="l" rtl="0">
              <a:spcBef>
                <a:spcPts val="960"/>
              </a:spcBef>
              <a:spcAft>
                <a:spcPts val="0"/>
              </a:spcAft>
              <a:buSzPts val="2610"/>
              <a:buNone/>
            </a:pPr>
            <a:endParaRPr sz="1800"/>
          </a:p>
        </p:txBody>
      </p:sp>
      <p:sp>
        <p:nvSpPr>
          <p:cNvPr id="990" name="Google Shape;990;p62"/>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994"/>
        <p:cNvGrpSpPr/>
        <p:nvPr/>
      </p:nvGrpSpPr>
      <p:grpSpPr>
        <a:xfrm>
          <a:off x="0" y="0"/>
          <a:ext cx="0" cy="0"/>
          <a:chOff x="0" y="0"/>
          <a:chExt cx="0" cy="0"/>
        </a:xfrm>
      </p:grpSpPr>
      <p:sp>
        <p:nvSpPr>
          <p:cNvPr id="995" name="Google Shape;995;p63"/>
          <p:cNvSpPr txBox="1">
            <a:spLocks noGrp="1"/>
          </p:cNvSpPr>
          <p:nvPr>
            <p:ph type="body" idx="1"/>
          </p:nvPr>
        </p:nvSpPr>
        <p:spPr>
          <a:xfrm>
            <a:off x="1484310" y="2015242"/>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0" i="0">
                <a:solidFill>
                  <a:srgbClr val="273239"/>
                </a:solidFill>
              </a:rPr>
              <a:t>The deployment of Internet of Things (IoT) systems can present several challenges, including:</a:t>
            </a:r>
            <a:endParaRPr/>
          </a:p>
          <a:p>
            <a:pPr marL="285750" lvl="0" indent="-285750" algn="l" rtl="0">
              <a:spcBef>
                <a:spcPts val="1000"/>
              </a:spcBef>
              <a:spcAft>
                <a:spcPts val="0"/>
              </a:spcAft>
              <a:buSzPts val="2900"/>
              <a:buFont typeface="Corbel"/>
              <a:buAutoNum type="arabicPeriod"/>
            </a:pPr>
            <a:r>
              <a:rPr lang="en-US" sz="2000" b="1" i="0">
                <a:solidFill>
                  <a:srgbClr val="273239"/>
                </a:solidFill>
              </a:rPr>
              <a:t>Connectivity –</a:t>
            </a:r>
            <a:br>
              <a:rPr lang="en-US" sz="2000" b="0" i="0">
                <a:solidFill>
                  <a:srgbClr val="273239"/>
                </a:solidFill>
              </a:rPr>
            </a:br>
            <a:r>
              <a:rPr lang="en-US" sz="2000" b="0" i="0">
                <a:solidFill>
                  <a:srgbClr val="273239"/>
                </a:solidFill>
              </a:rPr>
              <a:t>It is the foremost concern while connecting devices, applications and cloud platforms.</a:t>
            </a:r>
            <a:br>
              <a:rPr lang="en-US" sz="2000" b="0" i="0">
                <a:solidFill>
                  <a:srgbClr val="273239"/>
                </a:solidFill>
              </a:rPr>
            </a:br>
            <a:r>
              <a:rPr lang="en-US" sz="2000" b="0" i="0">
                <a:solidFill>
                  <a:srgbClr val="273239"/>
                </a:solidFill>
              </a:rPr>
              <a:t>Connected devices that provide useful front and information are extremely valuable. But poor connectivity becomes a challenge where IoT sensors are required to monitor process data and supply information.</a:t>
            </a:r>
            <a:endParaRPr/>
          </a:p>
          <a:p>
            <a:pPr marL="285750" lvl="0" indent="-285750" algn="l" rtl="0">
              <a:spcBef>
                <a:spcPts val="1000"/>
              </a:spcBef>
              <a:spcAft>
                <a:spcPts val="0"/>
              </a:spcAft>
              <a:buSzPts val="2900"/>
              <a:buFont typeface="Corbel"/>
              <a:buAutoNum type="arabicPeriod"/>
            </a:pPr>
            <a:r>
              <a:rPr lang="en-US" sz="2000" b="1" i="0">
                <a:solidFill>
                  <a:srgbClr val="273239"/>
                </a:solidFill>
              </a:rPr>
              <a:t>Cross platform capability –</a:t>
            </a:r>
            <a:br>
              <a:rPr lang="en-US" sz="2000" b="0" i="0">
                <a:solidFill>
                  <a:srgbClr val="273239"/>
                </a:solidFill>
              </a:rPr>
            </a:br>
            <a:r>
              <a:rPr lang="en-US" sz="2000" b="0" i="0">
                <a:solidFill>
                  <a:srgbClr val="273239"/>
                </a:solidFill>
              </a:rPr>
              <a:t>IoT applications must be developed, keeping in mind the technological changes of the future.</a:t>
            </a:r>
            <a:br>
              <a:rPr lang="en-US" sz="2000" b="0" i="0">
                <a:solidFill>
                  <a:srgbClr val="273239"/>
                </a:solidFill>
              </a:rPr>
            </a:br>
            <a:r>
              <a:rPr lang="en-US" sz="2000" b="0" i="0">
                <a:solidFill>
                  <a:srgbClr val="273239"/>
                </a:solidFill>
              </a:rPr>
              <a:t>Its development requires a balance of hardware and software functions.</a:t>
            </a:r>
            <a:br>
              <a:rPr lang="en-US" sz="2000" b="0" i="0">
                <a:solidFill>
                  <a:srgbClr val="273239"/>
                </a:solidFill>
              </a:rPr>
            </a:br>
            <a:r>
              <a:rPr lang="en-US" sz="2000" b="0" i="0">
                <a:solidFill>
                  <a:srgbClr val="273239"/>
                </a:solidFill>
              </a:rPr>
              <a:t>It is a challenge for IoT application developers to ensure that the device and IoT platform drivers the best performance despite heavy device rates and fixings.</a:t>
            </a:r>
            <a:endParaRPr/>
          </a:p>
          <a:p>
            <a:pPr marL="285750" lvl="0" indent="-285750" algn="l" rtl="0">
              <a:spcBef>
                <a:spcPts val="1000"/>
              </a:spcBef>
              <a:spcAft>
                <a:spcPts val="0"/>
              </a:spcAft>
              <a:buSzPts val="2900"/>
              <a:buFont typeface="Corbel"/>
              <a:buAutoNum type="arabicPeriod"/>
            </a:pPr>
            <a:r>
              <a:rPr lang="en-US" sz="2000" b="1" i="0">
                <a:solidFill>
                  <a:srgbClr val="273239"/>
                </a:solidFill>
              </a:rPr>
              <a:t>Data collection and processing –</a:t>
            </a:r>
            <a:br>
              <a:rPr lang="en-US" sz="2000" b="0" i="0">
                <a:solidFill>
                  <a:srgbClr val="273239"/>
                </a:solidFill>
              </a:rPr>
            </a:br>
            <a:r>
              <a:rPr lang="en-US" sz="2000" b="0" i="0">
                <a:solidFill>
                  <a:srgbClr val="273239"/>
                </a:solidFill>
              </a:rPr>
              <a:t>In IoT development, data plays an important role. What is more critical here is the processing or usefulness of stored data.</a:t>
            </a:r>
            <a:br>
              <a:rPr lang="en-US" sz="2000" b="0" i="0">
                <a:solidFill>
                  <a:srgbClr val="273239"/>
                </a:solidFill>
              </a:rPr>
            </a:br>
            <a:r>
              <a:rPr lang="en-US" sz="2000" b="0" i="0">
                <a:solidFill>
                  <a:srgbClr val="273239"/>
                </a:solidFill>
              </a:rPr>
              <a:t>Along with security and privacy, development teams need to ensure that they plan well for the way data is collected, stored or processed within an environment.</a:t>
            </a:r>
            <a:endParaRPr/>
          </a:p>
          <a:p>
            <a:pPr marL="0" lvl="0" indent="0" algn="l" rtl="0">
              <a:spcBef>
                <a:spcPts val="1000"/>
              </a:spcBef>
              <a:spcAft>
                <a:spcPts val="0"/>
              </a:spcAft>
              <a:buSzPts val="2900"/>
              <a:buNone/>
            </a:pPr>
            <a:r>
              <a:rPr lang="en-US" sz="2000" b="1">
                <a:solidFill>
                  <a:srgbClr val="273239"/>
                </a:solidFill>
              </a:rPr>
              <a:t> </a:t>
            </a:r>
            <a:endParaRPr sz="2000"/>
          </a:p>
        </p:txBody>
      </p:sp>
      <p:sp>
        <p:nvSpPr>
          <p:cNvPr id="996" name="Google Shape;996;p63"/>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Deployment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64"/>
          <p:cNvSpPr txBox="1">
            <a:spLocks noGrp="1"/>
          </p:cNvSpPr>
          <p:nvPr>
            <p:ph type="body" idx="1"/>
          </p:nvPr>
        </p:nvSpPr>
        <p:spPr>
          <a:xfrm>
            <a:off x="1484310" y="2287614"/>
            <a:ext cx="10018713" cy="31242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a:t> 4.</a:t>
            </a:r>
            <a:r>
              <a:rPr lang="en-US" sz="2000" b="1" i="0">
                <a:solidFill>
                  <a:srgbClr val="273239"/>
                </a:solidFill>
              </a:rPr>
              <a:t>Lack of skill set –</a:t>
            </a:r>
            <a:br>
              <a:rPr lang="en-US" sz="2000" b="0" i="0">
                <a:solidFill>
                  <a:srgbClr val="273239"/>
                </a:solidFill>
              </a:rPr>
            </a:br>
            <a:r>
              <a:rPr lang="en-US" sz="2000" b="0" i="0">
                <a:solidFill>
                  <a:srgbClr val="273239"/>
                </a:solidFill>
              </a:rPr>
              <a:t>All of the development challenges above can only be handled if there is a proper skilled resource working on the IoT application development.</a:t>
            </a:r>
            <a:br>
              <a:rPr lang="en-US" sz="2000" b="0" i="0">
                <a:solidFill>
                  <a:srgbClr val="273239"/>
                </a:solidFill>
              </a:rPr>
            </a:br>
            <a:r>
              <a:rPr lang="en-US" sz="2000" b="0" i="0">
                <a:solidFill>
                  <a:srgbClr val="273239"/>
                </a:solidFill>
              </a:rPr>
              <a:t>The right talent will always get you past the major challenges and will be an important IoT application development asset.</a:t>
            </a:r>
            <a:endParaRPr/>
          </a:p>
          <a:p>
            <a:pPr marL="0" lvl="0" indent="0" algn="l" rtl="0">
              <a:spcBef>
                <a:spcPts val="1000"/>
              </a:spcBef>
              <a:spcAft>
                <a:spcPts val="0"/>
              </a:spcAft>
              <a:buSzPts val="2900"/>
              <a:buNone/>
            </a:pPr>
            <a:r>
              <a:rPr lang="en-US" sz="2000" b="1" i="0">
                <a:solidFill>
                  <a:srgbClr val="273239"/>
                </a:solidFill>
              </a:rPr>
              <a:t>5. Integration:</a:t>
            </a:r>
            <a:r>
              <a:rPr lang="en-US" sz="2000" b="0" i="0">
                <a:solidFill>
                  <a:srgbClr val="273239"/>
                </a:solidFill>
              </a:rPr>
              <a:t> Ensuring that IoT devices and systems integrate seamlessly with existing technology and infrastructure.</a:t>
            </a:r>
            <a:endParaRPr/>
          </a:p>
          <a:p>
            <a:pPr marL="0" lvl="0" indent="0" algn="l" rtl="0">
              <a:spcBef>
                <a:spcPts val="1000"/>
              </a:spcBef>
              <a:spcAft>
                <a:spcPts val="0"/>
              </a:spcAft>
              <a:buSzPts val="2900"/>
              <a:buNone/>
            </a:pPr>
            <a:r>
              <a:rPr lang="en-US" sz="2000" b="1" i="0">
                <a:solidFill>
                  <a:srgbClr val="273239"/>
                </a:solidFill>
              </a:rPr>
              <a:t>6. Network infrastructure:</a:t>
            </a:r>
            <a:r>
              <a:rPr lang="en-US" sz="2000" b="0" i="0">
                <a:solidFill>
                  <a:srgbClr val="273239"/>
                </a:solidFill>
              </a:rPr>
              <a:t> Building and maintaining the network infrastructure needed to support the large number of connected IoT devices.</a:t>
            </a:r>
            <a:endParaRPr/>
          </a:p>
          <a:p>
            <a:pPr marL="0" lvl="0" indent="0" algn="l" rtl="0">
              <a:spcBef>
                <a:spcPts val="1000"/>
              </a:spcBef>
              <a:spcAft>
                <a:spcPts val="0"/>
              </a:spcAft>
              <a:buSzPts val="2900"/>
              <a:buNone/>
            </a:pPr>
            <a:r>
              <a:rPr lang="en-US" sz="2000">
                <a:solidFill>
                  <a:srgbClr val="273239"/>
                </a:solidFill>
              </a:rPr>
              <a:t>7. </a:t>
            </a:r>
            <a:r>
              <a:rPr lang="en-US" sz="2000" b="1" i="0">
                <a:solidFill>
                  <a:srgbClr val="273239"/>
                </a:solidFill>
              </a:rPr>
              <a:t>Device management: </a:t>
            </a:r>
            <a:r>
              <a:rPr lang="en-US" sz="2000" b="0" i="0">
                <a:solidFill>
                  <a:srgbClr val="273239"/>
                </a:solidFill>
              </a:rPr>
              <a:t>Efficiently managing and maintaining the large number of IoT devices in a deployment.</a:t>
            </a:r>
            <a:endParaRPr/>
          </a:p>
          <a:p>
            <a:pPr marL="0" lvl="0" indent="0" algn="l" rtl="0">
              <a:spcBef>
                <a:spcPts val="1000"/>
              </a:spcBef>
              <a:spcAft>
                <a:spcPts val="0"/>
              </a:spcAft>
              <a:buSzPts val="2900"/>
              <a:buNone/>
            </a:pPr>
            <a:r>
              <a:rPr lang="en-US" sz="2000" b="1" i="0">
                <a:solidFill>
                  <a:srgbClr val="273239"/>
                </a:solidFill>
              </a:rPr>
              <a:t>8. Data management:</a:t>
            </a:r>
            <a:r>
              <a:rPr lang="en-US" sz="2000" b="0" i="0">
                <a:solidFill>
                  <a:srgbClr val="273239"/>
                </a:solidFill>
              </a:rPr>
              <a:t> Managing and analyzing the large amounts of data generated by IoT devices, and integrating it with existing data systems.</a:t>
            </a:r>
            <a:endParaRPr/>
          </a:p>
          <a:p>
            <a:pPr marL="0" lvl="0" indent="0" algn="l" rtl="0">
              <a:spcBef>
                <a:spcPts val="1000"/>
              </a:spcBef>
              <a:spcAft>
                <a:spcPts val="0"/>
              </a:spcAft>
              <a:buSzPts val="2900"/>
              <a:buNone/>
            </a:pPr>
            <a:r>
              <a:rPr lang="en-US" sz="2000" b="1" i="0">
                <a:solidFill>
                  <a:srgbClr val="273239"/>
                </a:solidFill>
              </a:rPr>
              <a:t>9. Security: </a:t>
            </a:r>
            <a:r>
              <a:rPr lang="en-US" sz="2000" b="0" i="0">
                <a:solidFill>
                  <a:srgbClr val="273239"/>
                </a:solidFill>
              </a:rPr>
              <a:t>Ensuring that the IoT deployment is secure from threats such as cyber attacks, data breaches, and unauthorized access.</a:t>
            </a:r>
            <a:endParaRPr/>
          </a:p>
          <a:p>
            <a:pPr marL="0" lvl="0" indent="0" algn="l" rtl="0">
              <a:spcBef>
                <a:spcPts val="1000"/>
              </a:spcBef>
              <a:spcAft>
                <a:spcPts val="0"/>
              </a:spcAft>
              <a:buSzPts val="2900"/>
              <a:buNone/>
            </a:pPr>
            <a:r>
              <a:rPr lang="en-US" sz="2000" b="1" i="0">
                <a:solidFill>
                  <a:srgbClr val="273239"/>
                </a:solidFill>
              </a:rPr>
              <a:t>10. Cost:</a:t>
            </a:r>
            <a:r>
              <a:rPr lang="en-US" sz="2000" b="0" i="0">
                <a:solidFill>
                  <a:srgbClr val="273239"/>
                </a:solidFill>
              </a:rPr>
              <a:t> Balancing the cost of deploying and maintaining an IoT system with the benefits it delivers.</a:t>
            </a:r>
            <a:endParaRPr/>
          </a:p>
          <a:p>
            <a:pPr marL="0" lvl="0" indent="0" algn="l" rtl="0">
              <a:spcBef>
                <a:spcPts val="1000"/>
              </a:spcBef>
              <a:spcAft>
                <a:spcPts val="0"/>
              </a:spcAft>
              <a:buSzPts val="2900"/>
              <a:buNone/>
            </a:pPr>
            <a:endParaRPr sz="2000"/>
          </a:p>
        </p:txBody>
      </p:sp>
      <p:sp>
        <p:nvSpPr>
          <p:cNvPr id="1002" name="Google Shape;1002;p64"/>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Design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006"/>
        <p:cNvGrpSpPr/>
        <p:nvPr/>
      </p:nvGrpSpPr>
      <p:grpSpPr>
        <a:xfrm>
          <a:off x="0" y="0"/>
          <a:ext cx="0" cy="0"/>
          <a:chOff x="0" y="0"/>
          <a:chExt cx="0" cy="0"/>
        </a:xfrm>
      </p:grpSpPr>
      <p:sp>
        <p:nvSpPr>
          <p:cNvPr id="1007" name="Google Shape;1007;p65"/>
          <p:cNvSpPr txBox="1">
            <a:spLocks noGrp="1"/>
          </p:cNvSpPr>
          <p:nvPr>
            <p:ph type="body" idx="1"/>
          </p:nvPr>
        </p:nvSpPr>
        <p:spPr>
          <a:xfrm>
            <a:off x="1484310" y="1801234"/>
            <a:ext cx="10018713" cy="3124201"/>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900"/>
              <a:buNone/>
            </a:pPr>
            <a:r>
              <a:rPr lang="en-US" sz="2000" b="0" i="0">
                <a:solidFill>
                  <a:srgbClr val="273239"/>
                </a:solidFill>
              </a:rPr>
              <a:t>      To address these deployment challenges, organizations should adopt a structured and well-planned deployment approach, involving the careful selection of hardware and software components, careful planning of the network infrastructure, and the development of a robust security strategy. They should also implement efficient device and data management systems, and seek to maximize the return on investment by choosing cost-effective solutions. By approaching deployment in a structured and well-planned manner, organizations can help ensure that their IoT systems deliver the intended benefits and results.</a:t>
            </a:r>
            <a:endParaRPr sz="2000"/>
          </a:p>
        </p:txBody>
      </p:sp>
      <p:sp>
        <p:nvSpPr>
          <p:cNvPr id="1008" name="Google Shape;1008;p65"/>
          <p:cNvSpPr txBox="1"/>
          <p:nvPr/>
        </p:nvSpPr>
        <p:spPr>
          <a:xfrm>
            <a:off x="1484311" y="53499"/>
            <a:ext cx="10018713" cy="530162"/>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Nunito"/>
              <a:buNone/>
            </a:pPr>
            <a:r>
              <a:rPr lang="en-US" sz="3200" b="1" cap="none">
                <a:solidFill>
                  <a:schemeClr val="dk1"/>
                </a:solidFill>
                <a:latin typeface="Nunito"/>
                <a:ea typeface="Nunito"/>
                <a:cs typeface="Nunito"/>
                <a:sym typeface="Nunito"/>
              </a:rPr>
              <a:t>Deployment challenges in IoT </a:t>
            </a:r>
            <a:endParaRPr sz="3200" cap="none">
              <a:solidFill>
                <a:schemeClr val="dk1"/>
              </a:solidFill>
              <a:latin typeface="Corbel"/>
              <a:ea typeface="Corbel"/>
              <a:cs typeface="Corbel"/>
              <a:sym typeface="Corbe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25faae66c0b_0_112"/>
          <p:cNvSpPr txBox="1">
            <a:spLocks noGrp="1"/>
          </p:cNvSpPr>
          <p:nvPr>
            <p:ph type="title"/>
          </p:nvPr>
        </p:nvSpPr>
        <p:spPr>
          <a:xfrm>
            <a:off x="916939" y="297179"/>
            <a:ext cx="81762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Levels &amp; Deployment Templates</a:t>
            </a:r>
            <a:endParaRPr/>
          </a:p>
        </p:txBody>
      </p:sp>
      <p:sp>
        <p:nvSpPr>
          <p:cNvPr id="1014" name="Google Shape;1014;g25faae66c0b_0_112"/>
          <p:cNvSpPr txBox="1"/>
          <p:nvPr/>
        </p:nvSpPr>
        <p:spPr>
          <a:xfrm>
            <a:off x="916939" y="1775460"/>
            <a:ext cx="10290300" cy="4317900"/>
          </a:xfrm>
          <a:prstGeom prst="rect">
            <a:avLst/>
          </a:prstGeom>
          <a:noFill/>
          <a:ln>
            <a:noFill/>
          </a:ln>
        </p:spPr>
        <p:txBody>
          <a:bodyPr spcFirstLastPara="1" wrap="square" lIns="0" tIns="90150" rIns="0" bIns="0" anchor="t" anchorCtr="0">
            <a:spAutoFit/>
          </a:bodyPr>
          <a:lstStyle/>
          <a:p>
            <a:pPr marL="241300" marR="104775" lvl="0" indent="-228600" algn="l" rtl="0">
              <a:lnSpc>
                <a:spcPct val="80000"/>
              </a:lnSpc>
              <a:spcBef>
                <a:spcPts val="0"/>
              </a:spcBef>
              <a:spcAft>
                <a:spcPts val="0"/>
              </a:spcAft>
              <a:buSzPts val="2600"/>
              <a:buFont typeface="Arial"/>
              <a:buChar char="•"/>
            </a:pPr>
            <a:r>
              <a:rPr lang="en-US" sz="2600" b="1">
                <a:latin typeface="Calibri"/>
                <a:ea typeface="Calibri"/>
                <a:cs typeface="Calibri"/>
                <a:sym typeface="Calibri"/>
              </a:rPr>
              <a:t>Database</a:t>
            </a:r>
            <a:r>
              <a:rPr lang="en-US" sz="2600">
                <a:latin typeface="Calibri"/>
                <a:ea typeface="Calibri"/>
                <a:cs typeface="Calibri"/>
                <a:sym typeface="Calibri"/>
              </a:rPr>
              <a:t>: Database can be either local or in the cloud and stores the data  generated by the IoT device.</a:t>
            </a:r>
            <a:endParaRPr sz="2600">
              <a:latin typeface="Calibri"/>
              <a:ea typeface="Calibri"/>
              <a:cs typeface="Calibri"/>
              <a:sym typeface="Calibri"/>
            </a:endParaRPr>
          </a:p>
          <a:p>
            <a:pPr marL="241300" marR="5080" lvl="0" indent="-228600" algn="l" rtl="0">
              <a:lnSpc>
                <a:spcPct val="80000"/>
              </a:lnSpc>
              <a:spcBef>
                <a:spcPts val="1000"/>
              </a:spcBef>
              <a:spcAft>
                <a:spcPts val="0"/>
              </a:spcAft>
              <a:buSzPts val="2600"/>
              <a:buFont typeface="Arial"/>
              <a:buChar char="•"/>
            </a:pPr>
            <a:r>
              <a:rPr lang="en-US" sz="2600" b="1">
                <a:latin typeface="Calibri"/>
                <a:ea typeface="Calibri"/>
                <a:cs typeface="Calibri"/>
                <a:sym typeface="Calibri"/>
              </a:rPr>
              <a:t>Web Service</a:t>
            </a:r>
            <a:r>
              <a:rPr lang="en-US" sz="2600">
                <a:latin typeface="Calibri"/>
                <a:ea typeface="Calibri"/>
                <a:cs typeface="Calibri"/>
                <a:sym typeface="Calibri"/>
              </a:rPr>
              <a:t>:	Web services serve as a link between the IoT device,  application, database and analysis components.	Web service can be either  implemented using HTTP and REST principles (REST service) or using  WebSocket protocol (WebSocket service).</a:t>
            </a:r>
            <a:endParaRPr sz="2600">
              <a:latin typeface="Calibri"/>
              <a:ea typeface="Calibri"/>
              <a:cs typeface="Calibri"/>
              <a:sym typeface="Calibri"/>
            </a:endParaRPr>
          </a:p>
          <a:p>
            <a:pPr marL="241300" marR="68580" lvl="0" indent="-228600" algn="l" rtl="0">
              <a:lnSpc>
                <a:spcPct val="80000"/>
              </a:lnSpc>
              <a:spcBef>
                <a:spcPts val="1000"/>
              </a:spcBef>
              <a:spcAft>
                <a:spcPts val="0"/>
              </a:spcAft>
              <a:buSzPts val="2600"/>
              <a:buFont typeface="Arial"/>
              <a:buChar char="•"/>
            </a:pPr>
            <a:r>
              <a:rPr lang="en-US" sz="2600" b="1">
                <a:latin typeface="Calibri"/>
                <a:ea typeface="Calibri"/>
                <a:cs typeface="Calibri"/>
                <a:sym typeface="Calibri"/>
              </a:rPr>
              <a:t>Analysis Component</a:t>
            </a:r>
            <a:r>
              <a:rPr lang="en-US" sz="2600">
                <a:latin typeface="Calibri"/>
                <a:ea typeface="Calibri"/>
                <a:cs typeface="Calibri"/>
                <a:sym typeface="Calibri"/>
              </a:rPr>
              <a:t>: The Analysis Component is responsible for analyzing  the IoT data and generate results in a form which are easy for the user to  understand.</a:t>
            </a:r>
            <a:endParaRPr sz="2600">
              <a:latin typeface="Calibri"/>
              <a:ea typeface="Calibri"/>
              <a:cs typeface="Calibri"/>
              <a:sym typeface="Calibri"/>
            </a:endParaRPr>
          </a:p>
          <a:p>
            <a:pPr marL="241300" marR="33655" lvl="0" indent="-228600" algn="l" rtl="0">
              <a:lnSpc>
                <a:spcPct val="80000"/>
              </a:lnSpc>
              <a:spcBef>
                <a:spcPts val="1000"/>
              </a:spcBef>
              <a:spcAft>
                <a:spcPts val="0"/>
              </a:spcAft>
              <a:buSzPts val="2600"/>
              <a:buFont typeface="Arial"/>
              <a:buChar char="•"/>
            </a:pPr>
            <a:r>
              <a:rPr lang="en-US" sz="2600" b="1">
                <a:latin typeface="Calibri"/>
                <a:ea typeface="Calibri"/>
                <a:cs typeface="Calibri"/>
                <a:sym typeface="Calibri"/>
              </a:rPr>
              <a:t>Application</a:t>
            </a:r>
            <a:r>
              <a:rPr lang="en-US" sz="2600">
                <a:latin typeface="Calibri"/>
                <a:ea typeface="Calibri"/>
                <a:cs typeface="Calibri"/>
                <a:sym typeface="Calibri"/>
              </a:rPr>
              <a:t>: IoT applications provide an interface that the users can use to  control and monitor various aspects of the IoT system. Applications also  allow users to view the system status and view the processed data.</a:t>
            </a:r>
            <a:endParaRPr sz="2600">
              <a:latin typeface="Calibri"/>
              <a:ea typeface="Calibri"/>
              <a:cs typeface="Calibri"/>
              <a:sym typeface="Calibri"/>
            </a:endParaRPr>
          </a:p>
        </p:txBody>
      </p:sp>
      <p:sp>
        <p:nvSpPr>
          <p:cNvPr id="1015" name="Google Shape;1015;g25faae66c0b_0_112"/>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16" name="Google Shape;1016;g25faae66c0b_0_112"/>
          <p:cNvSpPr txBox="1">
            <a:spLocks noGrp="1"/>
          </p:cNvSpPr>
          <p:nvPr>
            <p:ph type="ftr" idx="11"/>
          </p:nvPr>
        </p:nvSpPr>
        <p:spPr>
          <a:xfrm>
            <a:off x="9533725" y="6607767"/>
            <a:ext cx="1839000" cy="184800"/>
          </a:xfrm>
          <a:prstGeom prst="rect">
            <a:avLst/>
          </a:prstGeom>
          <a:noFill/>
          <a:ln>
            <a:noFill/>
          </a:ln>
        </p:spPr>
        <p:txBody>
          <a:bodyPr spcFirstLastPara="1" wrap="square" lIns="0" tIns="0" rIns="0" bIns="0" anchor="t" anchorCtr="0">
            <a:spAutoFit/>
          </a:bodyPr>
          <a:lstStyle/>
          <a:p>
            <a:pPr marL="12700" lvl="0" indent="0" algn="l" rtl="0">
              <a:lnSpc>
                <a:spcPct val="118750"/>
              </a:lnSpc>
              <a:spcBef>
                <a:spcPts val="0"/>
              </a:spcBef>
              <a:spcAft>
                <a:spcPts val="0"/>
              </a:spcAft>
              <a:buNone/>
            </a:pPr>
            <a:r>
              <a:rPr lang="en-US"/>
              <a:t>Bahga &amp; Madisetti, © 2015</a:t>
            </a:r>
            <a:endParaRPr/>
          </a:p>
        </p:txBody>
      </p:sp>
      <p:sp>
        <p:nvSpPr>
          <p:cNvPr id="1017" name="Google Shape;1017;g25faae66c0b_0_112"/>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3">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5faae66c0b_0_120"/>
          <p:cNvSpPr txBox="1">
            <a:spLocks noGrp="1"/>
          </p:cNvSpPr>
          <p:nvPr>
            <p:ph type="title"/>
          </p:nvPr>
        </p:nvSpPr>
        <p:spPr>
          <a:xfrm>
            <a:off x="916977" y="297175"/>
            <a:ext cx="109413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Level-1 (Ex: Home automation system)</a:t>
            </a:r>
            <a:endParaRPr/>
          </a:p>
        </p:txBody>
      </p:sp>
      <p:sp>
        <p:nvSpPr>
          <p:cNvPr id="1023" name="Google Shape;1023;g25faae66c0b_0_120"/>
          <p:cNvSpPr txBox="1"/>
          <p:nvPr/>
        </p:nvSpPr>
        <p:spPr>
          <a:xfrm>
            <a:off x="916939" y="1741804"/>
            <a:ext cx="3982200" cy="4176000"/>
          </a:xfrm>
          <a:prstGeom prst="rect">
            <a:avLst/>
          </a:prstGeom>
          <a:noFill/>
          <a:ln>
            <a:noFill/>
          </a:ln>
        </p:spPr>
        <p:txBody>
          <a:bodyPr spcFirstLastPara="1" wrap="square" lIns="0" tIns="130800" rIns="0" bIns="0" anchor="t" anchorCtr="0">
            <a:spAutoFit/>
          </a:bodyPr>
          <a:lstStyle/>
          <a:p>
            <a:pPr marL="241300" marR="5080" lvl="0" indent="-228600" algn="just" rtl="0">
              <a:lnSpc>
                <a:spcPct val="69900"/>
              </a:lnSpc>
              <a:spcBef>
                <a:spcPts val="0"/>
              </a:spcBef>
              <a:spcAft>
                <a:spcPts val="0"/>
              </a:spcAft>
              <a:buSzPts val="2600"/>
              <a:buFont typeface="Arial"/>
              <a:buChar char="•"/>
            </a:pPr>
            <a:r>
              <a:rPr lang="en-US" sz="2600">
                <a:latin typeface="Calibri"/>
                <a:ea typeface="Calibri"/>
                <a:cs typeface="Calibri"/>
                <a:sym typeface="Calibri"/>
              </a:rPr>
              <a:t>A level-1 IoT system has a  single node/device that  performs sensing and/or  actuation, stores data,  performs analysis and hosts  the application</a:t>
            </a:r>
            <a:endParaRPr sz="2600">
              <a:latin typeface="Calibri"/>
              <a:ea typeface="Calibri"/>
              <a:cs typeface="Calibri"/>
              <a:sym typeface="Calibri"/>
            </a:endParaRPr>
          </a:p>
          <a:p>
            <a:pPr marL="241300" marR="203834" lvl="0" indent="-228600" algn="just" rtl="0">
              <a:lnSpc>
                <a:spcPct val="69900"/>
              </a:lnSpc>
              <a:spcBef>
                <a:spcPts val="994"/>
              </a:spcBef>
              <a:spcAft>
                <a:spcPts val="0"/>
              </a:spcAft>
              <a:buSzPts val="2600"/>
              <a:buFont typeface="Arial"/>
              <a:buChar char="•"/>
            </a:pPr>
            <a:r>
              <a:rPr lang="en-US" sz="2600">
                <a:latin typeface="Calibri"/>
                <a:ea typeface="Calibri"/>
                <a:cs typeface="Calibri"/>
                <a:sym typeface="Calibri"/>
              </a:rPr>
              <a:t>Level-1 IoT systems are  suitable for modeling low-  cost and low-complexity  solutions where the data  involved is not big and the  analysis requirements are  not computationally  intensive.</a:t>
            </a:r>
            <a:endParaRPr sz="2600">
              <a:latin typeface="Calibri"/>
              <a:ea typeface="Calibri"/>
              <a:cs typeface="Calibri"/>
              <a:sym typeface="Calibri"/>
            </a:endParaRPr>
          </a:p>
        </p:txBody>
      </p:sp>
      <p:grpSp>
        <p:nvGrpSpPr>
          <p:cNvPr id="1024" name="Google Shape;1024;g25faae66c0b_0_120"/>
          <p:cNvGrpSpPr/>
          <p:nvPr/>
        </p:nvGrpSpPr>
        <p:grpSpPr>
          <a:xfrm>
            <a:off x="0" y="0"/>
            <a:ext cx="11976525" cy="6858000"/>
            <a:chOff x="0" y="0"/>
            <a:chExt cx="9798352" cy="6858000"/>
          </a:xfrm>
        </p:grpSpPr>
        <p:sp>
          <p:nvSpPr>
            <p:cNvPr id="1025" name="Google Shape;1025;g25faae66c0b_0_12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26" name="Google Shape;1026;g25faae66c0b_0_120"/>
            <p:cNvPicPr preferRelativeResize="0"/>
            <p:nvPr/>
          </p:nvPicPr>
          <p:blipFill rotWithShape="1">
            <a:blip r:embed="rId3">
              <a:alphaModFix/>
            </a:blip>
            <a:srcRect/>
            <a:stretch/>
          </p:blipFill>
          <p:spPr>
            <a:xfrm>
              <a:off x="4269246" y="1368325"/>
              <a:ext cx="5529105" cy="5239450"/>
            </a:xfrm>
            <a:prstGeom prst="rect">
              <a:avLst/>
            </a:prstGeom>
            <a:noFill/>
            <a:ln>
              <a:noFill/>
            </a:ln>
          </p:spPr>
        </p:pic>
      </p:grpSp>
      <p:sp>
        <p:nvSpPr>
          <p:cNvPr id="1027" name="Google Shape;1027;g25faae66c0b_0_120"/>
          <p:cNvSpPr txBox="1">
            <a:spLocks noGrp="1"/>
          </p:cNvSpPr>
          <p:nvPr>
            <p:ph type="ftr" idx="11"/>
          </p:nvPr>
        </p:nvSpPr>
        <p:spPr>
          <a:xfrm>
            <a:off x="9533725" y="6607767"/>
            <a:ext cx="1839000" cy="184800"/>
          </a:xfrm>
          <a:prstGeom prst="rect">
            <a:avLst/>
          </a:prstGeom>
          <a:noFill/>
          <a:ln>
            <a:noFill/>
          </a:ln>
        </p:spPr>
        <p:txBody>
          <a:bodyPr spcFirstLastPara="1" wrap="square" lIns="0" tIns="0" rIns="0" bIns="0" anchor="t" anchorCtr="0">
            <a:spAutoFit/>
          </a:bodyPr>
          <a:lstStyle/>
          <a:p>
            <a:pPr marL="12700" lvl="0" indent="0" algn="l" rtl="0">
              <a:lnSpc>
                <a:spcPct val="118750"/>
              </a:lnSpc>
              <a:spcBef>
                <a:spcPts val="0"/>
              </a:spcBef>
              <a:spcAft>
                <a:spcPts val="0"/>
              </a:spcAft>
              <a:buNone/>
            </a:pPr>
            <a:r>
              <a:rPr lang="en-US"/>
              <a:t>Bahga &amp; Madisetti, © 2015</a:t>
            </a:r>
            <a:endParaRPr/>
          </a:p>
        </p:txBody>
      </p:sp>
      <p:sp>
        <p:nvSpPr>
          <p:cNvPr id="1028" name="Google Shape;1028;g25faae66c0b_0_12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
        <p:nvSpPr>
          <p:cNvPr id="1029" name="Google Shape;1029;g25faae66c0b_0_120"/>
          <p:cNvSpPr txBox="1"/>
          <p:nvPr/>
        </p:nvSpPr>
        <p:spPr>
          <a:xfrm>
            <a:off x="9561700" y="2172550"/>
            <a:ext cx="561000" cy="1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UI</a:t>
            </a:r>
            <a:endParaRPr>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034"/>
        <p:cNvGrpSpPr/>
        <p:nvPr/>
      </p:nvGrpSpPr>
      <p:grpSpPr>
        <a:xfrm>
          <a:off x="0" y="0"/>
          <a:ext cx="0" cy="0"/>
          <a:chOff x="0" y="0"/>
          <a:chExt cx="0" cy="0"/>
        </a:xfrm>
      </p:grpSpPr>
      <p:sp>
        <p:nvSpPr>
          <p:cNvPr id="1035" name="Google Shape;1035;g25faae66c0b_0_216"/>
          <p:cNvSpPr txBox="1">
            <a:spLocks noGrp="1"/>
          </p:cNvSpPr>
          <p:nvPr>
            <p:ph type="body" idx="1"/>
          </p:nvPr>
        </p:nvSpPr>
        <p:spPr>
          <a:xfrm>
            <a:off x="916939" y="1801495"/>
            <a:ext cx="10358100" cy="4311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036" name="Google Shape;1036;g25faae66c0b_0_216"/>
          <p:cNvPicPr preferRelativeResize="0"/>
          <p:nvPr/>
        </p:nvPicPr>
        <p:blipFill>
          <a:blip r:embed="rId3">
            <a:alphaModFix/>
          </a:blip>
          <a:stretch>
            <a:fillRect/>
          </a:stretch>
        </p:blipFill>
        <p:spPr>
          <a:xfrm>
            <a:off x="685800" y="381000"/>
            <a:ext cx="10144599" cy="6705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25faae66c0b_0_130"/>
          <p:cNvSpPr txBox="1">
            <a:spLocks noGrp="1"/>
          </p:cNvSpPr>
          <p:nvPr>
            <p:ph type="title"/>
          </p:nvPr>
        </p:nvSpPr>
        <p:spPr>
          <a:xfrm>
            <a:off x="916984" y="297175"/>
            <a:ext cx="10186800" cy="6888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a:t>IoT Level-2 (Ex:Smart Irrigation System)</a:t>
            </a:r>
            <a:endParaRPr/>
          </a:p>
        </p:txBody>
      </p:sp>
      <p:sp>
        <p:nvSpPr>
          <p:cNvPr id="1042" name="Google Shape;1042;g25faae66c0b_0_130"/>
          <p:cNvSpPr txBox="1"/>
          <p:nvPr/>
        </p:nvSpPr>
        <p:spPr>
          <a:xfrm>
            <a:off x="916939" y="1781175"/>
            <a:ext cx="4030200" cy="4475400"/>
          </a:xfrm>
          <a:prstGeom prst="rect">
            <a:avLst/>
          </a:prstGeom>
          <a:noFill/>
          <a:ln>
            <a:noFill/>
          </a:ln>
        </p:spPr>
        <p:txBody>
          <a:bodyPr spcFirstLastPara="1" wrap="square" lIns="0" tIns="85725" rIns="0" bIns="0" anchor="t" anchorCtr="0">
            <a:spAutoFit/>
          </a:bodyPr>
          <a:lstStyle/>
          <a:p>
            <a:pPr marL="241300" marR="157480" lvl="0" indent="-228600" algn="just" rtl="0">
              <a:lnSpc>
                <a:spcPct val="79900"/>
              </a:lnSpc>
              <a:spcBef>
                <a:spcPts val="0"/>
              </a:spcBef>
              <a:spcAft>
                <a:spcPts val="0"/>
              </a:spcAft>
              <a:buSzPts val="2400"/>
              <a:buFont typeface="Arial"/>
              <a:buChar char="•"/>
            </a:pPr>
            <a:r>
              <a:rPr lang="en-US" sz="2400">
                <a:latin typeface="Calibri"/>
                <a:ea typeface="Calibri"/>
                <a:cs typeface="Calibri"/>
                <a:sym typeface="Calibri"/>
              </a:rPr>
              <a:t>A level-2 IoT system has a  single node that performs  sensing and/or actuation and  local analysis.</a:t>
            </a:r>
            <a:endParaRPr sz="2400">
              <a:latin typeface="Calibri"/>
              <a:ea typeface="Calibri"/>
              <a:cs typeface="Calibri"/>
              <a:sym typeface="Calibri"/>
            </a:endParaRPr>
          </a:p>
          <a:p>
            <a:pPr marL="241300" marR="5080" lvl="0" indent="-228600" algn="just" rtl="0">
              <a:lnSpc>
                <a:spcPct val="79900"/>
              </a:lnSpc>
              <a:spcBef>
                <a:spcPts val="1000"/>
              </a:spcBef>
              <a:spcAft>
                <a:spcPts val="0"/>
              </a:spcAft>
              <a:buSzPts val="2400"/>
              <a:buFont typeface="Arial"/>
              <a:buChar char="•"/>
            </a:pPr>
            <a:r>
              <a:rPr lang="en-US" sz="2400">
                <a:latin typeface="Calibri"/>
                <a:ea typeface="Calibri"/>
                <a:cs typeface="Calibri"/>
                <a:sym typeface="Calibri"/>
              </a:rPr>
              <a:t>Data is stored in the cloud and  application is usually cloud-  based.</a:t>
            </a:r>
            <a:endParaRPr sz="2400">
              <a:latin typeface="Calibri"/>
              <a:ea typeface="Calibri"/>
              <a:cs typeface="Calibri"/>
              <a:sym typeface="Calibri"/>
            </a:endParaRPr>
          </a:p>
          <a:p>
            <a:pPr marL="241300" marR="36830" lvl="0" indent="-228600" algn="just" rtl="0">
              <a:lnSpc>
                <a:spcPct val="79900"/>
              </a:lnSpc>
              <a:spcBef>
                <a:spcPts val="1000"/>
              </a:spcBef>
              <a:spcAft>
                <a:spcPts val="0"/>
              </a:spcAft>
              <a:buSzPts val="2400"/>
              <a:buFont typeface="Arial"/>
              <a:buChar char="•"/>
            </a:pPr>
            <a:r>
              <a:rPr lang="en-US" sz="2400">
                <a:latin typeface="Calibri"/>
                <a:ea typeface="Calibri"/>
                <a:cs typeface="Calibri"/>
                <a:sym typeface="Calibri"/>
              </a:rPr>
              <a:t>Level-2 IoT systems are  suitable for solutions where  the data involved is big,  however, the primary analysis  requirement is not  computationally intensive and  can be done locally itself.</a:t>
            </a:r>
            <a:endParaRPr sz="2400">
              <a:latin typeface="Calibri"/>
              <a:ea typeface="Calibri"/>
              <a:cs typeface="Calibri"/>
              <a:sym typeface="Calibri"/>
            </a:endParaRPr>
          </a:p>
        </p:txBody>
      </p:sp>
      <p:grpSp>
        <p:nvGrpSpPr>
          <p:cNvPr id="1043" name="Google Shape;1043;g25faae66c0b_0_130"/>
          <p:cNvGrpSpPr/>
          <p:nvPr/>
        </p:nvGrpSpPr>
        <p:grpSpPr>
          <a:xfrm>
            <a:off x="0" y="0"/>
            <a:ext cx="12192450" cy="6858000"/>
            <a:chOff x="0" y="0"/>
            <a:chExt cx="10129985" cy="6858000"/>
          </a:xfrm>
        </p:grpSpPr>
        <p:sp>
          <p:nvSpPr>
            <p:cNvPr id="1044" name="Google Shape;1044;g25faae66c0b_0_130"/>
            <p:cNvSpPr/>
            <p:nvPr/>
          </p:nvSpPr>
          <p:spPr>
            <a:xfrm>
              <a:off x="0" y="0"/>
              <a:ext cx="192405" cy="6858000"/>
            </a:xfrm>
            <a:custGeom>
              <a:avLst/>
              <a:gdLst/>
              <a:ahLst/>
              <a:cxnLst/>
              <a:rect l="l" t="t" r="r" b="b"/>
              <a:pathLst>
                <a:path w="192405" h="6858000" extrusionOk="0">
                  <a:moveTo>
                    <a:pt x="0" y="6858000"/>
                  </a:moveTo>
                  <a:lnTo>
                    <a:pt x="0" y="0"/>
                  </a:lnTo>
                  <a:lnTo>
                    <a:pt x="192023" y="0"/>
                  </a:lnTo>
                  <a:lnTo>
                    <a:pt x="192023" y="6858000"/>
                  </a:lnTo>
                  <a:lnTo>
                    <a:pt x="0" y="6858000"/>
                  </a:lnTo>
                  <a:close/>
                </a:path>
              </a:pathLst>
            </a:custGeom>
            <a:solidFill>
              <a:srgbClr val="FDB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45" name="Google Shape;1045;g25faae66c0b_0_130"/>
            <p:cNvPicPr preferRelativeResize="0"/>
            <p:nvPr/>
          </p:nvPicPr>
          <p:blipFill rotWithShape="1">
            <a:blip r:embed="rId3">
              <a:alphaModFix/>
            </a:blip>
            <a:srcRect/>
            <a:stretch/>
          </p:blipFill>
          <p:spPr>
            <a:xfrm>
              <a:off x="4962342" y="1348125"/>
              <a:ext cx="5167643" cy="5444449"/>
            </a:xfrm>
            <a:prstGeom prst="rect">
              <a:avLst/>
            </a:prstGeom>
            <a:noFill/>
            <a:ln>
              <a:noFill/>
            </a:ln>
          </p:spPr>
        </p:pic>
      </p:grpSp>
      <p:sp>
        <p:nvSpPr>
          <p:cNvPr id="1046" name="Google Shape;1046;g25faae66c0b_0_130"/>
          <p:cNvSpPr txBox="1"/>
          <p:nvPr/>
        </p:nvSpPr>
        <p:spPr>
          <a:xfrm>
            <a:off x="826604" y="6620836"/>
            <a:ext cx="3612600" cy="18480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n-US" sz="1200">
                <a:solidFill>
                  <a:srgbClr val="808080"/>
                </a:solidFill>
                <a:latin typeface="Arial"/>
                <a:ea typeface="Arial"/>
                <a:cs typeface="Arial"/>
                <a:sym typeface="Arial"/>
              </a:rPr>
              <a:t>Book website: </a:t>
            </a:r>
            <a:r>
              <a:rPr lang="en-US" sz="1200" u="sng">
                <a:solidFill>
                  <a:srgbClr val="80808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http://www.internet-of-things-book.com</a:t>
            </a:r>
            <a:endParaRPr sz="1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0808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10401</Words>
  <Application>Microsoft Office PowerPoint</Application>
  <PresentationFormat>Widescreen</PresentationFormat>
  <Paragraphs>656</Paragraphs>
  <Slides>110</Slides>
  <Notes>110</Notes>
  <HiddenSlides>24</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110</vt:i4>
      </vt:variant>
    </vt:vector>
  </HeadingPairs>
  <TitlesOfParts>
    <vt:vector size="121" baseType="lpstr">
      <vt:lpstr>Arial</vt:lpstr>
      <vt:lpstr>Calibri</vt:lpstr>
      <vt:lpstr>Open Sans</vt:lpstr>
      <vt:lpstr>Nunito</vt:lpstr>
      <vt:lpstr>Raleway</vt:lpstr>
      <vt:lpstr>Times New Roman</vt:lpstr>
      <vt:lpstr>Corbel</vt:lpstr>
      <vt:lpstr>Courier New</vt:lpstr>
      <vt:lpstr>Parallax</vt:lpstr>
      <vt:lpstr>Simple Light</vt:lpstr>
      <vt:lpstr>Office Theme</vt:lpstr>
      <vt:lpstr>PowerPoint Presentation</vt:lpstr>
      <vt:lpstr>Table Of Content</vt:lpstr>
      <vt:lpstr>IoT Definition</vt:lpstr>
      <vt:lpstr>IoT Equation</vt:lpstr>
      <vt:lpstr>How can Internet of things help? Benefits of IoT </vt:lpstr>
      <vt:lpstr>How can Internet of things help? Benefits of IoT </vt:lpstr>
      <vt:lpstr>How can Internet of things help? Benefits of IoT   </vt:lpstr>
      <vt:lpstr>How can Internet of things help? Benefits of IoT   </vt:lpstr>
      <vt:lpstr>How IoT works?</vt:lpstr>
      <vt:lpstr>1) Sensors/Devices</vt:lpstr>
      <vt:lpstr>2) Connectivity</vt:lpstr>
      <vt:lpstr>3) Data Processing</vt:lpstr>
      <vt:lpstr>4)User Interface</vt:lpstr>
      <vt:lpstr>What is an example of an Internet of Things device?</vt:lpstr>
      <vt:lpstr>IoT Characteristics</vt:lpstr>
      <vt:lpstr>IoT Characteristics</vt:lpstr>
      <vt:lpstr>PowerPoint Presentation</vt:lpstr>
      <vt:lpstr>IoT Characteristics</vt:lpstr>
      <vt:lpstr>IoT Characteristics</vt:lpstr>
      <vt:lpstr>IoT Characteristics</vt:lpstr>
      <vt:lpstr>PowerPoint Presentation</vt:lpstr>
      <vt:lpstr>IoT Characteristics</vt:lpstr>
      <vt:lpstr>IoT Characteristics</vt:lpstr>
      <vt:lpstr>IoT Characteristics</vt:lpstr>
      <vt:lpstr>Examples of IoT Devices</vt:lpstr>
      <vt:lpstr>Physical Design of IoT (Things + Protocols)</vt:lpstr>
      <vt:lpstr>Physical Design of IoT - Things</vt:lpstr>
      <vt:lpstr>Physical Design of IoT- Protocols</vt:lpstr>
      <vt:lpstr>Link Layer Protocols</vt:lpstr>
      <vt:lpstr>Summary of Link layer protocols</vt:lpstr>
      <vt:lpstr>Network Layer Protocols</vt:lpstr>
      <vt:lpstr>Transport Layer Protocols</vt:lpstr>
      <vt:lpstr>Application Layer Protocols</vt:lpstr>
      <vt:lpstr> Logical Design of IoT</vt:lpstr>
      <vt:lpstr>PowerPoint Presentation</vt:lpstr>
      <vt:lpstr>IoT Functional Blocks</vt:lpstr>
      <vt:lpstr>PowerPoint Presentation</vt:lpstr>
      <vt:lpstr>IoT Communication Models: Request-Response Model</vt:lpstr>
      <vt:lpstr>IoT Communication Models: Request-Response Model</vt:lpstr>
      <vt:lpstr>IoT Communication Models: Request-Response Model</vt:lpstr>
      <vt:lpstr>IoT Communication Models: Publish-Subscribe Model</vt:lpstr>
      <vt:lpstr>IoT Communication Models: Publish-Subscribe Model</vt:lpstr>
      <vt:lpstr>Publish-Subscribe Model</vt:lpstr>
      <vt:lpstr>IoT Communication Models: Push-Pull Model</vt:lpstr>
      <vt:lpstr>IoT Communication Models: Push-Pull Model</vt:lpstr>
      <vt:lpstr>Push Pull Model</vt:lpstr>
      <vt:lpstr>IoT Communication Models: Exclusive Pair Model</vt:lpstr>
      <vt:lpstr>IoT Communication Models: Exclusive Pair Model</vt:lpstr>
      <vt:lpstr>IoT Communication APIs</vt:lpstr>
      <vt:lpstr>REST-based communication APIs</vt:lpstr>
      <vt:lpstr>PowerPoint Presentation</vt:lpstr>
      <vt:lpstr>PowerPoint Presentation</vt:lpstr>
      <vt:lpstr>PowerPoint Presentation</vt:lpstr>
      <vt:lpstr>Advantages of REST API</vt:lpstr>
      <vt:lpstr>Disadvantages of REST API</vt:lpstr>
      <vt:lpstr>WebSocket based communication API</vt:lpstr>
      <vt:lpstr>WebSocket based communication API</vt:lpstr>
      <vt:lpstr>PowerPoint Presentation</vt:lpstr>
      <vt:lpstr>Advantages of Web Socket Based API</vt:lpstr>
      <vt:lpstr>Disadvantages of Websocket Based API</vt:lpstr>
      <vt:lpstr>Similarities between REST API and WebSocket API: </vt:lpstr>
      <vt:lpstr>Differences between REST API and WebSocket API: </vt:lpstr>
      <vt:lpstr>Differences between REST API and WebSocket API: </vt:lpstr>
      <vt:lpstr>Should I use WebSockets or REST? </vt:lpstr>
      <vt:lpstr>When to use WebSockets </vt:lpstr>
      <vt:lpstr>When to use REST</vt:lpstr>
      <vt:lpstr>Advantages of IoT</vt:lpstr>
      <vt:lpstr>Disadvantages IoT</vt:lpstr>
      <vt:lpstr>Why Is Internet of Things (IoT) so important?</vt:lpstr>
      <vt:lpstr>IoT Applications</vt:lpstr>
      <vt:lpstr>IoT Applications</vt:lpstr>
      <vt:lpstr>IoT Applications</vt:lpstr>
      <vt:lpstr>IoT Applications</vt:lpstr>
      <vt:lpstr>IoT Applications</vt:lpstr>
      <vt:lpstr>IoT Applications</vt:lpstr>
      <vt:lpstr>IoT Applications</vt:lpstr>
      <vt:lpstr>IoT Applications</vt:lpstr>
      <vt:lpstr>Challenges of Internet of Things (IoT)</vt:lpstr>
      <vt:lpstr>Security challenges in IoT </vt:lpstr>
      <vt:lpstr>Security challenges in IoT </vt:lpstr>
      <vt:lpstr>Security challenges in IoT </vt:lpstr>
      <vt:lpstr>Security Challenges of Internet of Things (IoT) </vt:lpstr>
      <vt:lpstr>Security challenges in IoT </vt:lpstr>
      <vt:lpstr> Security challenges in IoT</vt:lpstr>
      <vt:lpstr>Challenges of Internet of Things (IoT) Security challenges in IoT</vt:lpstr>
      <vt:lpstr>Challenges of Internet of Things (IoT) Design challenges in IoT </vt:lpstr>
      <vt:lpstr>Design challenges in IoT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Levels &amp; Deployment Templates</vt:lpstr>
      <vt:lpstr>IoT Level-1 (Ex: Home automation system)</vt:lpstr>
      <vt:lpstr>PowerPoint Presentation</vt:lpstr>
      <vt:lpstr>IoT Level-2 (Ex:Smart Irrigation System)</vt:lpstr>
      <vt:lpstr>PowerPoint Presentation</vt:lpstr>
      <vt:lpstr>IoT Level-3 (System for tracking package handling)</vt:lpstr>
      <vt:lpstr>PowerPoint Presentation</vt:lpstr>
      <vt:lpstr>IoT Level-4 (Ex: System for noise monitoring)</vt:lpstr>
      <vt:lpstr>PowerPoint Presentation</vt:lpstr>
      <vt:lpstr>IoT Level-5 (Ex: System for forest fire detection)</vt:lpstr>
      <vt:lpstr>PowerPoint Presentation</vt:lpstr>
      <vt:lpstr>IoT Level-6: Weather monitoring system</vt:lpstr>
      <vt:lpstr>PowerPoint Presentation</vt:lpstr>
      <vt:lpstr>IOT: Conceptual 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Thakur</dc:creator>
  <cp:lastModifiedBy>mrsnehete@gmail.com</cp:lastModifiedBy>
  <cp:revision>2</cp:revision>
  <dcterms:created xsi:type="dcterms:W3CDTF">2021-04-18T00:31:39Z</dcterms:created>
  <dcterms:modified xsi:type="dcterms:W3CDTF">2023-08-17T15:38:18Z</dcterms:modified>
</cp:coreProperties>
</file>